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6" r:id="rId1"/>
  </p:sldMasterIdLst>
  <p:notesMasterIdLst>
    <p:notesMasterId r:id="rId11"/>
  </p:notesMasterIdLst>
  <p:handoutMasterIdLst>
    <p:handoutMasterId r:id="rId12"/>
  </p:handoutMasterIdLst>
  <p:sldIdLst>
    <p:sldId id="642" r:id="rId2"/>
    <p:sldId id="467" r:id="rId3"/>
    <p:sldId id="478" r:id="rId4"/>
    <p:sldId id="514" r:id="rId5"/>
    <p:sldId id="643" r:id="rId6"/>
    <p:sldId id="639" r:id="rId7"/>
    <p:sldId id="638" r:id="rId8"/>
    <p:sldId id="640" r:id="rId9"/>
    <p:sldId id="61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BC7"/>
    <a:srgbClr val="DE4218"/>
    <a:srgbClr val="004F8A"/>
    <a:srgbClr val="33CCFF"/>
    <a:srgbClr val="FF3399"/>
    <a:srgbClr val="6E92C8"/>
    <a:srgbClr val="6FA709"/>
    <a:srgbClr val="CB9807"/>
    <a:srgbClr val="2F356B"/>
    <a:srgbClr val="4E9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2619" autoAdjust="0"/>
  </p:normalViewPr>
  <p:slideViewPr>
    <p:cSldViewPr>
      <p:cViewPr varScale="1">
        <p:scale>
          <a:sx n="108" d="100"/>
          <a:sy n="108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>
              <a:latin typeface="Cambria" pitchFamily="18" charset="0"/>
            </a:endParaRP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EC0D8E-19F1-47B9-84AD-122317BEF013}" type="slidenum">
              <a:rPr lang="ru-RU">
                <a:latin typeface="Cambria" pitchFamily="18" charset="0"/>
              </a:rPr>
              <a:pPr>
                <a:defRPr/>
              </a:pPr>
              <a:t>‹#›</a:t>
            </a:fld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7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fld id="{6A1E0A09-363D-489C-A021-FC95EC97B7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650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F6E63-C3FC-4214-9E35-A63AB91DE4F0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692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76B831A5-3D0B-4C73-BA4A-4D9B1A528A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DC4E-5A68-41FF-8E67-A34175D6CA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F47B7-0A2D-4096-B54E-C87CCDC273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B22782F-BCF7-4634-A32A-2B8A086932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3F751-4732-4042-9B34-DFEF53C7648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559BD-ADCE-4361-8190-54ECD7BFB7C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F03D2-8B96-4F15-B1E3-61F2E214B5C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20BBF-0CAA-4749-AA7C-93565952B2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ADFC8-4A9B-4D51-88BD-9C83023219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041C4-AC07-4B5C-8C33-94EFA5B08A6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2B2215-A0FA-4EDA-AF57-E4031EA368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600200"/>
            <a:ext cx="8686800" cy="2514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DE6C2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676400"/>
            <a:ext cx="8610600" cy="3886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bg1"/>
                </a:solidFill>
                <a:latin typeface="Cambria" pitchFamily="18" charset="0"/>
              </a:rPr>
              <a:t>Бизнес-планирование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5400" b="1" dirty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  <a:defRPr/>
            </a:pPr>
            <a:r>
              <a:rPr lang="ru-RU" sz="3000" b="1" i="1" dirty="0" smtClean="0">
                <a:solidFill>
                  <a:schemeClr val="bg1"/>
                </a:solidFill>
                <a:latin typeface="Cambria" pitchFamily="18" charset="0"/>
              </a:rPr>
              <a:t>Томашевская Юлия Николаевна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      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Хорда 6"/>
          <p:cNvSpPr/>
          <p:nvPr/>
        </p:nvSpPr>
        <p:spPr>
          <a:xfrm>
            <a:off x="0" y="0"/>
            <a:ext cx="45719" cy="45719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26509" y="5638800"/>
            <a:ext cx="391958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25647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Астрахань, </a:t>
            </a:r>
            <a:r>
              <a:rPr lang="ru-RU" sz="2000" dirty="0" smtClean="0">
                <a:solidFill>
                  <a:srgbClr val="25647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2018</a:t>
            </a:r>
            <a:endParaRPr lang="ru-RU" sz="2000" dirty="0">
              <a:solidFill>
                <a:srgbClr val="25647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3436" y="41355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i="1" dirty="0" err="1" smtClean="0">
                <a:latin typeface="Cambria" pitchFamily="18" charset="0"/>
              </a:rPr>
              <a:t>ylia_tom@mail</a:t>
            </a:r>
            <a:r>
              <a:rPr lang="ru-RU" b="1" i="1" dirty="0">
                <a:latin typeface="Cambria" pitchFamily="18" charset="0"/>
              </a:rPr>
              <a:t>.</a:t>
            </a:r>
            <a:r>
              <a:rPr lang="en-US" b="1" i="1" dirty="0" smtClean="0">
                <a:latin typeface="Cambria" pitchFamily="18" charset="0"/>
              </a:rPr>
              <a:t>ru</a:t>
            </a:r>
            <a:endParaRPr lang="ru-RU" b="1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1312" y="553498"/>
            <a:ext cx="8175488" cy="58674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3100" b="1" u="sng" dirty="0" smtClean="0">
                <a:solidFill>
                  <a:srgbClr val="004F8A"/>
                </a:solidFill>
                <a:latin typeface="+mj-lt"/>
                <a:ea typeface="+mj-ea"/>
                <a:cs typeface="+mj-cs"/>
              </a:rPr>
              <a:t>РАЗДЕЛ </a:t>
            </a:r>
            <a:r>
              <a:rPr lang="ru-RU" sz="3100" b="1" u="sng" dirty="0">
                <a:solidFill>
                  <a:srgbClr val="004F8A"/>
                </a:solidFill>
                <a:latin typeface="+mj-lt"/>
                <a:ea typeface="+mj-ea"/>
                <a:cs typeface="+mj-cs"/>
              </a:rPr>
              <a:t>5. Производственный план 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. </a:t>
            </a:r>
            <a:r>
              <a:rPr lang="ru-RU" sz="2400" dirty="0" smtClean="0">
                <a:latin typeface="+mj-lt"/>
              </a:rPr>
              <a:t>Какое требуется помещение?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>
                <a:latin typeface="+mj-lt"/>
              </a:rPr>
              <a:t>II. </a:t>
            </a:r>
            <a:r>
              <a:rPr lang="ru-RU" sz="2400" dirty="0" smtClean="0">
                <a:latin typeface="+mj-lt"/>
              </a:rPr>
              <a:t>Какое оборудование необходимо приобрести?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>
                <a:latin typeface="+mj-lt"/>
              </a:rPr>
              <a:t>III.</a:t>
            </a:r>
            <a:r>
              <a:rPr lang="ru-RU" sz="2400" dirty="0" smtClean="0">
                <a:latin typeface="+mj-lt"/>
              </a:rPr>
              <a:t>Стоимость?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>
                <a:latin typeface="+mj-lt"/>
              </a:rPr>
              <a:t>IV</a:t>
            </a:r>
            <a:r>
              <a:rPr lang="ru-RU" sz="2400" dirty="0">
                <a:latin typeface="+mj-lt"/>
              </a:rPr>
              <a:t>. </a:t>
            </a:r>
            <a:r>
              <a:rPr lang="ru-RU" sz="2400" dirty="0" smtClean="0">
                <a:latin typeface="+mj-lt"/>
              </a:rPr>
              <a:t>Какое вам потребуется помещение? Где?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 smtClean="0">
                <a:latin typeface="+mj-lt"/>
              </a:rPr>
              <a:t>V</a:t>
            </a:r>
            <a:r>
              <a:rPr lang="ru-RU" sz="2400" dirty="0">
                <a:latin typeface="+mj-lt"/>
              </a:rPr>
              <a:t>. Какие </a:t>
            </a:r>
            <a:r>
              <a:rPr lang="ru-RU" sz="2400" dirty="0" smtClean="0">
                <a:latin typeface="+mj-lt"/>
              </a:rPr>
              <a:t>потребуются материалы, стоимость?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 smtClean="0">
                <a:latin typeface="+mj-lt"/>
              </a:rPr>
              <a:t>VI</a:t>
            </a:r>
            <a:r>
              <a:rPr lang="ru-RU" sz="2400" dirty="0" smtClean="0">
                <a:latin typeface="+mj-lt"/>
              </a:rPr>
              <a:t>. Опишите режим работы вашей компании.</a:t>
            </a:r>
          </a:p>
          <a:p>
            <a:pPr marL="609600" indent="-609600">
              <a:lnSpc>
                <a:spcPts val="2700"/>
              </a:lnSpc>
              <a:spcAft>
                <a:spcPts val="1200"/>
              </a:spcAft>
              <a:buNone/>
            </a:pPr>
            <a:r>
              <a:rPr lang="en-US" sz="2400" dirty="0" smtClean="0">
                <a:latin typeface="+mj-lt"/>
              </a:rPr>
              <a:t>VII</a:t>
            </a:r>
            <a:r>
              <a:rPr lang="ru-RU" sz="2400" dirty="0" smtClean="0">
                <a:latin typeface="+mj-lt"/>
              </a:rPr>
              <a:t>. Как вы будете обсуживать клиента?</a:t>
            </a:r>
          </a:p>
        </p:txBody>
      </p:sp>
      <p:sp>
        <p:nvSpPr>
          <p:cNvPr id="91162" name="Номер слайда 4"/>
          <p:cNvSpPr txBox="1">
            <a:spLocks noGrp="1"/>
          </p:cNvSpPr>
          <p:nvPr/>
        </p:nvSpPr>
        <p:spPr bwMode="auto">
          <a:xfrm>
            <a:off x="511312" y="621769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AD2746-4AE0-4F20-B3EF-847F1C803C73}" type="slidenum">
              <a:rPr lang="ru-RU" sz="1200">
                <a:latin typeface="Arial Black" pitchFamily="34" charset="0"/>
              </a:rPr>
              <a:pPr algn="r"/>
              <a:t>2</a:t>
            </a:fld>
            <a:endParaRPr lang="ru-RU" sz="1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Содержимое 2"/>
          <p:cNvSpPr>
            <a:spLocks noGrp="1"/>
          </p:cNvSpPr>
          <p:nvPr>
            <p:ph sz="quarter" idx="1"/>
          </p:nvPr>
        </p:nvSpPr>
        <p:spPr>
          <a:xfrm>
            <a:off x="419100" y="1371600"/>
            <a:ext cx="8229600" cy="3940760"/>
          </a:xfrm>
        </p:spPr>
        <p:txBody>
          <a:bodyPr/>
          <a:lstStyle/>
          <a:p>
            <a:pPr>
              <a:lnSpc>
                <a:spcPts val="32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>
                <a:latin typeface="Cambria" panose="02040503050406030204" pitchFamily="18" charset="0"/>
              </a:rPr>
              <a:t>V.</a:t>
            </a:r>
            <a:r>
              <a:rPr lang="ru-RU" sz="2400" dirty="0">
                <a:latin typeface="Cambria" panose="02040503050406030204" pitchFamily="18" charset="0"/>
              </a:rPr>
              <a:t> Составление главного графика работ (график </a:t>
            </a:r>
            <a:r>
              <a:rPr lang="ru-RU" sz="2400" dirty="0" err="1">
                <a:latin typeface="Cambria" panose="02040503050406030204" pitchFamily="18" charset="0"/>
              </a:rPr>
              <a:t>Ганта</a:t>
            </a:r>
            <a:r>
              <a:rPr lang="ru-RU" sz="2400" dirty="0">
                <a:latin typeface="Cambria" panose="02040503050406030204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ru-RU" sz="3000" dirty="0" smtClean="0">
              <a:solidFill>
                <a:schemeClr val="folHlink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81000" y="2438400"/>
            <a:ext cx="8305800" cy="2360613"/>
            <a:chOff x="381000" y="2743200"/>
            <a:chExt cx="8305800" cy="2360613"/>
          </a:xfrm>
        </p:grpSpPr>
        <p:pic>
          <p:nvPicPr>
            <p:cNvPr id="99331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2743200"/>
              <a:ext cx="8305800" cy="2360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-707106" y="3921919"/>
              <a:ext cx="2209800" cy="3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333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F7539C-EDBB-454A-9AA0-B68F9D58A168}" type="slidenum">
              <a:rPr lang="ru-RU" sz="1200">
                <a:latin typeface="Arial Black" pitchFamily="34" charset="0"/>
              </a:rPr>
              <a:pPr algn="r"/>
              <a:t>3</a:t>
            </a:fld>
            <a:endParaRPr lang="ru-RU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4"/>
          <p:cNvSpPr>
            <a:spLocks/>
          </p:cNvSpPr>
          <p:nvPr/>
        </p:nvSpPr>
        <p:spPr bwMode="auto">
          <a:xfrm>
            <a:off x="4572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accent1"/>
              </a:buClr>
              <a:buSzPct val="76000"/>
            </a:pPr>
            <a:r>
              <a:rPr lang="ru-RU" sz="3100" b="1" u="sng" dirty="0">
                <a:solidFill>
                  <a:srgbClr val="004F8A"/>
                </a:solidFill>
                <a:latin typeface="+mj-lt"/>
                <a:ea typeface="+mj-ea"/>
                <a:cs typeface="+mj-cs"/>
              </a:rPr>
              <a:t>РАЗДЕЛ 6. Управление рисками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400" b="1" u="sng" dirty="0">
                <a:latin typeface="Cambria" pitchFamily="18" charset="0"/>
              </a:rPr>
              <a:t>Риск проекта</a:t>
            </a:r>
            <a:r>
              <a:rPr lang="ru-RU" sz="2400" dirty="0">
                <a:latin typeface="Cambria" pitchFamily="18" charset="0"/>
              </a:rPr>
              <a:t> – это неопределенное </a:t>
            </a:r>
            <a:r>
              <a:rPr lang="ru-RU" sz="2400" dirty="0" smtClean="0">
                <a:latin typeface="Cambria" pitchFamily="18" charset="0"/>
              </a:rPr>
              <a:t>событие, </a:t>
            </a:r>
            <a:r>
              <a:rPr lang="ru-RU" sz="2400" dirty="0">
                <a:latin typeface="Cambria" pitchFamily="18" charset="0"/>
              </a:rPr>
              <a:t>которое в случае возникновения имеет </a:t>
            </a:r>
            <a:r>
              <a:rPr lang="ru-RU" sz="2400" b="1" dirty="0">
                <a:latin typeface="Cambria" pitchFamily="18" charset="0"/>
              </a:rPr>
              <a:t>позитивное </a:t>
            </a:r>
            <a:r>
              <a:rPr lang="ru-RU" sz="2400" dirty="0">
                <a:latin typeface="Cambria" pitchFamily="18" charset="0"/>
              </a:rPr>
              <a:t>или </a:t>
            </a:r>
            <a:r>
              <a:rPr lang="ru-RU" sz="2400" b="1" dirty="0">
                <a:latin typeface="Cambria" pitchFamily="18" charset="0"/>
              </a:rPr>
              <a:t>негативное </a:t>
            </a:r>
            <a:r>
              <a:rPr lang="ru-RU" sz="2400" dirty="0">
                <a:latin typeface="Cambria" pitchFamily="18" charset="0"/>
              </a:rPr>
              <a:t>воздействие по меньшей мере на одну из </a:t>
            </a:r>
            <a:r>
              <a:rPr lang="ru-RU" sz="2400" dirty="0" smtClean="0">
                <a:latin typeface="Cambria" pitchFamily="18" charset="0"/>
              </a:rPr>
              <a:t>составляющих </a:t>
            </a:r>
            <a:r>
              <a:rPr lang="ru-RU" sz="2400" dirty="0">
                <a:latin typeface="Cambria" pitchFamily="18" charset="0"/>
              </a:rPr>
              <a:t>проекта, например сроки, стоимость, содержание или качество.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69232" y="3922295"/>
            <a:ext cx="8229600" cy="2362200"/>
          </a:xfrm>
        </p:spPr>
        <p:txBody>
          <a:bodyPr/>
          <a:lstStyle/>
          <a:p>
            <a:r>
              <a:rPr lang="ru-RU" sz="2400" dirty="0" smtClean="0">
                <a:latin typeface="+mj-lt"/>
              </a:rPr>
              <a:t>Определение рисков</a:t>
            </a:r>
          </a:p>
          <a:p>
            <a:r>
              <a:rPr lang="ru-RU" sz="2400" dirty="0" smtClean="0">
                <a:latin typeface="+mj-lt"/>
              </a:rPr>
              <a:t>Определение мер по реагированию</a:t>
            </a:r>
          </a:p>
        </p:txBody>
      </p:sp>
      <p:sp>
        <p:nvSpPr>
          <p:cNvPr id="104453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42B4EA-1FD7-4067-895A-48569EE71FF9}" type="slidenum">
              <a:rPr lang="ru-RU" sz="1200">
                <a:latin typeface="Arial Black" pitchFamily="34" charset="0"/>
              </a:rPr>
              <a:pPr algn="r"/>
              <a:t>4</a:t>
            </a:fld>
            <a:endParaRPr lang="ru-RU" sz="1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2400" b="1" u="sng" dirty="0">
                <a:latin typeface="Cambria" pitchFamily="18" charset="0"/>
              </a:rPr>
              <a:t>Риск проекта</a:t>
            </a:r>
            <a:r>
              <a:rPr lang="ru-RU" sz="2400" dirty="0">
                <a:latin typeface="Cambria" pitchFamily="18" charset="0"/>
              </a:rPr>
              <a:t> – это неопределенное </a:t>
            </a:r>
            <a:r>
              <a:rPr lang="ru-RU" sz="2400" dirty="0" smtClean="0">
                <a:latin typeface="Cambria" pitchFamily="18" charset="0"/>
              </a:rPr>
              <a:t>событие, </a:t>
            </a:r>
            <a:r>
              <a:rPr lang="ru-RU" sz="2400" dirty="0">
                <a:latin typeface="Cambria" pitchFamily="18" charset="0"/>
              </a:rPr>
              <a:t>которое в случае возникновения имеет </a:t>
            </a:r>
            <a:r>
              <a:rPr lang="ru-RU" sz="2400" b="1" dirty="0">
                <a:latin typeface="Cambria" pitchFamily="18" charset="0"/>
              </a:rPr>
              <a:t>позитивное </a:t>
            </a:r>
            <a:r>
              <a:rPr lang="ru-RU" sz="2400" dirty="0">
                <a:latin typeface="Cambria" pitchFamily="18" charset="0"/>
              </a:rPr>
              <a:t>или </a:t>
            </a:r>
            <a:r>
              <a:rPr lang="ru-RU" sz="2400" b="1" dirty="0">
                <a:latin typeface="Cambria" pitchFamily="18" charset="0"/>
              </a:rPr>
              <a:t>негативное </a:t>
            </a:r>
            <a:r>
              <a:rPr lang="ru-RU" sz="2400" dirty="0">
                <a:latin typeface="Cambria" pitchFamily="18" charset="0"/>
              </a:rPr>
              <a:t>воздействие по меньшей мере на одну из </a:t>
            </a:r>
            <a:r>
              <a:rPr lang="ru-RU" sz="2400" dirty="0" smtClean="0">
                <a:latin typeface="Cambria" pitchFamily="18" charset="0"/>
              </a:rPr>
              <a:t>составляющих </a:t>
            </a:r>
            <a:r>
              <a:rPr lang="ru-RU" sz="2400" dirty="0">
                <a:latin typeface="Cambria" pitchFamily="18" charset="0"/>
              </a:rPr>
              <a:t>проекта, например сроки, стоимость, содержание или качество.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69232" y="3922295"/>
            <a:ext cx="8229600" cy="2362200"/>
          </a:xfrm>
        </p:spPr>
        <p:txBody>
          <a:bodyPr/>
          <a:lstStyle/>
          <a:p>
            <a:r>
              <a:rPr lang="ru-RU" sz="2400" dirty="0" smtClean="0">
                <a:latin typeface="+mj-lt"/>
              </a:rPr>
              <a:t>Определение рисков</a:t>
            </a:r>
          </a:p>
          <a:p>
            <a:r>
              <a:rPr lang="ru-RU" sz="2400" dirty="0" smtClean="0">
                <a:latin typeface="+mj-lt"/>
              </a:rPr>
              <a:t>Определение мер по реагированию</a:t>
            </a:r>
          </a:p>
        </p:txBody>
      </p:sp>
      <p:sp>
        <p:nvSpPr>
          <p:cNvPr id="104453" name="Номер слайда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42B4EA-1FD7-4067-895A-48569EE71FF9}" type="slidenum">
              <a:rPr lang="ru-RU" sz="1200">
                <a:latin typeface="Arial Black" pitchFamily="34" charset="0"/>
              </a:rPr>
              <a:pPr algn="r"/>
              <a:t>5</a:t>
            </a:fld>
            <a:endParaRPr lang="ru-RU" sz="120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1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Отчет </a:t>
            </a:r>
            <a:r>
              <a:rPr lang="ru-RU" b="1" dirty="0" smtClean="0"/>
              <a:t>о </a:t>
            </a:r>
            <a:r>
              <a:rPr lang="ru-RU" b="1" dirty="0" smtClean="0"/>
              <a:t>Движении </a:t>
            </a:r>
            <a:r>
              <a:rPr lang="ru-RU" b="1" dirty="0"/>
              <a:t>денежных средств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40784"/>
              </p:ext>
            </p:extLst>
          </p:nvPr>
        </p:nvGraphicFramePr>
        <p:xfrm>
          <a:off x="304799" y="1212124"/>
          <a:ext cx="8382001" cy="5447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6935"/>
                <a:gridCol w="1417457"/>
                <a:gridCol w="1289259"/>
                <a:gridCol w="1288350"/>
              </a:tblGrid>
              <a:tr h="274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Наименование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2017 год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2018 год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2019 год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1. Инвестиции (капиталовложение),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всего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563 640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382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- собственные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563 640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2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- кредит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--</a:t>
                      </a:r>
                      <a:endParaRPr lang="ru-RU" sz="1400" dirty="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-Стоимость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здания, оборудования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125 800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 Амортизация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22 644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22 644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22 644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2. Затраты по проекту,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всего (</a:t>
                      </a:r>
                      <a:r>
                        <a:rPr lang="ru-RU" sz="1400" dirty="0" smtClean="0">
                          <a:effectLst/>
                          <a:latin typeface="+mj-lt"/>
                          <a:sym typeface="Symbol" panose="05050102010706020507" pitchFamily="18" charset="2"/>
                        </a:rPr>
                        <a:t> 3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)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1 466 782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1 591 442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1 910 442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3. Затраты деятельности: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+mj-lt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-Затраты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 оплату труда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690 048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690 048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690 048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2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-Затраты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в фонды на социальные нужды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208 394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208 394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2--08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394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-Реклама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156 000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100 000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70 000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-Аренда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288 000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288 000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288 000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-Канцтовары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-Материальные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затраты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119 340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300 000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650 000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4.Объём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реализации, ед.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520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1 300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2 500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5.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Средняя цена за изделие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4 083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4 083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4 083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6.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Валовые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поступления  (4*5)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2 123 160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5 307 900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10 207 500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7.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Валовая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выручка(6-2)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656 378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3 716 458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8 297 058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8.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Налог на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прибыль (20%)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131 276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743 292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1 659 412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4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9.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Чистая 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прибыль (7-8)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525 102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2 973 166</a:t>
                      </a:r>
                      <a:endParaRPr lang="ru-RU" sz="14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6 637 646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81708"/>
            <a:ext cx="8229600" cy="4572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altLang="ru-RU" sz="3100" b="1" u="sng" smtClean="0">
                <a:solidFill>
                  <a:srgbClr val="004F8A"/>
                </a:solidFill>
              </a:rPr>
              <a:t>РАЗДЕЛ</a:t>
            </a:r>
            <a:r>
              <a:rPr lang="en-US" altLang="ru-RU" sz="3100" b="1" u="sng" smtClean="0">
                <a:solidFill>
                  <a:srgbClr val="004F8A"/>
                </a:solidFill>
              </a:rPr>
              <a:t> 7</a:t>
            </a:r>
            <a:r>
              <a:rPr lang="ru-RU" altLang="ru-RU" sz="3100" b="1" u="sng" smtClean="0">
                <a:solidFill>
                  <a:srgbClr val="004F8A"/>
                </a:solidFill>
              </a:rPr>
              <a:t>.</a:t>
            </a:r>
            <a:r>
              <a:rPr lang="en-US" altLang="ru-RU" sz="3100" b="1" u="sng" smtClean="0">
                <a:solidFill>
                  <a:srgbClr val="004F8A"/>
                </a:solidFill>
              </a:rPr>
              <a:t> </a:t>
            </a:r>
            <a:r>
              <a:rPr lang="ru-RU" altLang="ru-RU" sz="3100" b="1" u="sng" smtClean="0">
                <a:solidFill>
                  <a:srgbClr val="004F8A"/>
                </a:solidFill>
              </a:rPr>
              <a:t>Финансовый план</a:t>
            </a:r>
            <a:endParaRPr lang="ru-RU" altLang="ru-RU" sz="3100" b="1" u="sng" dirty="0">
              <a:solidFill>
                <a:srgbClr val="004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171" y="454402"/>
            <a:ext cx="8578786" cy="5334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</a:t>
            </a:r>
            <a:r>
              <a:rPr lang="ru-RU" b="1" dirty="0" smtClean="0"/>
              <a:t>сновные </a:t>
            </a:r>
            <a:r>
              <a:rPr lang="ru-RU" b="1" dirty="0"/>
              <a:t>показатели эффективности </a:t>
            </a:r>
            <a:r>
              <a:rPr lang="ru-RU" b="1" dirty="0" smtClean="0"/>
              <a:t>проекта 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48" y="1861529"/>
            <a:ext cx="1752600" cy="54292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3462" y="2360047"/>
            <a:ext cx="8531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годовой доход</a:t>
            </a:r>
            <a:endParaRPr lang="ru-RU" sz="1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норма дисконтирования (процент на капитал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56" y="3276450"/>
            <a:ext cx="5725523" cy="70527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68036" y="1312136"/>
            <a:ext cx="8226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1. Общая </a:t>
            </a:r>
            <a:r>
              <a:rPr lang="ru-RU" b="1" dirty="0">
                <a:latin typeface="+mj-lt"/>
              </a:rPr>
              <a:t>величина накопленных дисконтированных доходов: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69" y="3888327"/>
            <a:ext cx="40491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+mj-lt"/>
              </a:rPr>
              <a:t>2. Чистый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</a:rPr>
              <a:t>приведенный доход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657" y="4447377"/>
            <a:ext cx="1971675" cy="485775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95689" y="4984371"/>
            <a:ext cx="430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размер необходимых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инвестиций 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66" y="5521365"/>
            <a:ext cx="6248375" cy="45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7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171" y="454402"/>
            <a:ext cx="8578786" cy="5334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</a:t>
            </a:r>
            <a:r>
              <a:rPr lang="ru-RU" b="1" dirty="0" smtClean="0"/>
              <a:t>сновные </a:t>
            </a:r>
            <a:r>
              <a:rPr lang="ru-RU" b="1" dirty="0"/>
              <a:t>показатели эффективности </a:t>
            </a:r>
            <a:r>
              <a:rPr lang="ru-RU" b="1" dirty="0" smtClean="0"/>
              <a:t>проекта 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E63CA-D534-45C8-B029-4ABE0B54C77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68036" y="1312136"/>
            <a:ext cx="8226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j-lt"/>
              </a:rPr>
              <a:t>3. </a:t>
            </a:r>
            <a:r>
              <a:rPr lang="ru-RU" b="1" dirty="0">
                <a:latin typeface="+mj-lt"/>
              </a:rPr>
              <a:t>Индекс рентабельности инвестиций: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269" y="3888327"/>
            <a:ext cx="40491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smtClean="0">
                <a:latin typeface="+mj-lt"/>
              </a:rPr>
              <a:t>4. </a:t>
            </a:r>
            <a:r>
              <a:rPr lang="ru-RU" b="1" dirty="0" smtClean="0">
                <a:latin typeface="+mj-lt"/>
              </a:rPr>
              <a:t>Чистый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+mj-lt"/>
              </a:rPr>
              <a:t>приведенный доход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57" y="4447377"/>
            <a:ext cx="1971675" cy="485775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95689" y="4984371"/>
            <a:ext cx="430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размер необходимых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инвестиций 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66" y="5521365"/>
            <a:ext cx="6248375" cy="45634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66" y="1770790"/>
            <a:ext cx="2152650" cy="628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20" y="2454679"/>
            <a:ext cx="2708979" cy="6827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3398" y="3300114"/>
            <a:ext cx="449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Р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I&gt;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проект считается рентабельным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62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20BBF-0CAA-4749-AA7C-93565952B22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" name="Заголовок 4"/>
          <p:cNvSpPr>
            <a:spLocks/>
          </p:cNvSpPr>
          <p:nvPr/>
        </p:nvSpPr>
        <p:spPr bwMode="auto">
          <a:xfrm>
            <a:off x="381000" y="2743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accent1"/>
              </a:buClr>
              <a:buSzPct val="76000"/>
            </a:pPr>
            <a:r>
              <a:rPr lang="ru-RU" sz="3100" b="1" u="sng" dirty="0" smtClean="0">
                <a:solidFill>
                  <a:srgbClr val="004F8A"/>
                </a:solidFill>
                <a:latin typeface="+mj-lt"/>
                <a:ea typeface="+mj-ea"/>
                <a:cs typeface="+mj-cs"/>
              </a:rPr>
              <a:t>БЛАГОДАРЮ ЗА ВНИМАНИЕ!</a:t>
            </a:r>
            <a:endParaRPr lang="ru-RU" sz="3100" b="1" u="sng" dirty="0">
              <a:solidFill>
                <a:srgbClr val="004F8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207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3868</TotalTime>
  <Words>419</Words>
  <Application>Microsoft Office PowerPoint</Application>
  <PresentationFormat>Экран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Black</vt:lpstr>
      <vt:lpstr>Bookman Old Style</vt:lpstr>
      <vt:lpstr>Calibri</vt:lpstr>
      <vt:lpstr>Cambria</vt:lpstr>
      <vt:lpstr>Cambria Math</vt:lpstr>
      <vt:lpstr>Courier New</vt:lpstr>
      <vt:lpstr>Gill Sans MT</vt:lpstr>
      <vt:lpstr>Symbol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Отчет о Движении денежных средств </vt:lpstr>
      <vt:lpstr> Основные показатели эффективности проекта </vt:lpstr>
      <vt:lpstr> Основные показатели эффективности проекта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user</cp:lastModifiedBy>
  <cp:revision>375</cp:revision>
  <cp:lastPrinted>1601-01-01T00:00:00Z</cp:lastPrinted>
  <dcterms:created xsi:type="dcterms:W3CDTF">1601-01-01T00:00:00Z</dcterms:created>
  <dcterms:modified xsi:type="dcterms:W3CDTF">2018-10-18T09:05:36Z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