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56" r:id="rId1"/>
  </p:sldMasterIdLst>
  <p:notesMasterIdLst>
    <p:notesMasterId r:id="rId11"/>
  </p:notesMasterIdLst>
  <p:handoutMasterIdLst>
    <p:handoutMasterId r:id="rId12"/>
  </p:handoutMasterIdLst>
  <p:sldIdLst>
    <p:sldId id="642" r:id="rId2"/>
    <p:sldId id="467" r:id="rId3"/>
    <p:sldId id="478" r:id="rId4"/>
    <p:sldId id="514" r:id="rId5"/>
    <p:sldId id="643" r:id="rId6"/>
    <p:sldId id="639" r:id="rId7"/>
    <p:sldId id="638" r:id="rId8"/>
    <p:sldId id="640" r:id="rId9"/>
    <p:sldId id="616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7BC7"/>
    <a:srgbClr val="DE4218"/>
    <a:srgbClr val="004F8A"/>
    <a:srgbClr val="33CCFF"/>
    <a:srgbClr val="FF3399"/>
    <a:srgbClr val="6E92C8"/>
    <a:srgbClr val="6FA709"/>
    <a:srgbClr val="CB9807"/>
    <a:srgbClr val="2F356B"/>
    <a:srgbClr val="4E9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7" autoAdjust="0"/>
    <p:restoredTop sz="92619" autoAdjust="0"/>
  </p:normalViewPr>
  <p:slideViewPr>
    <p:cSldViewPr>
      <p:cViewPr varScale="1">
        <p:scale>
          <a:sx n="108" d="100"/>
          <a:sy n="108" d="100"/>
        </p:scale>
        <p:origin x="163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6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8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dirty="0">
              <a:latin typeface="Cambria" pitchFamily="18" charset="0"/>
            </a:endParaRPr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dirty="0">
              <a:latin typeface="Cambria" pitchFamily="18" charset="0"/>
            </a:endParaRPr>
          </a:p>
        </p:txBody>
      </p:sp>
      <p:sp>
        <p:nvSpPr>
          <p:cNvPr id="211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dirty="0">
              <a:latin typeface="Cambria" pitchFamily="18" charset="0"/>
            </a:endParaRPr>
          </a:p>
        </p:txBody>
      </p:sp>
      <p:sp>
        <p:nvSpPr>
          <p:cNvPr id="211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1EC0D8E-19F1-47B9-84AD-122317BEF013}" type="slidenum">
              <a:rPr lang="ru-RU">
                <a:latin typeface="Cambria" pitchFamily="18" charset="0"/>
              </a:rPr>
              <a:pPr>
                <a:defRPr/>
              </a:pPr>
              <a:t>‹#›</a:t>
            </a:fld>
            <a:endParaRPr lang="ru-RU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72703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mbria" pitchFamily="18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mbria" pitchFamily="18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95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9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dirty="0" smtClean="0"/>
              <a:t>Образец текста</a:t>
            </a:r>
          </a:p>
          <a:p>
            <a:pPr lvl="1"/>
            <a:r>
              <a:rPr lang="ru-RU" noProof="0" dirty="0" smtClean="0"/>
              <a:t>Второй уровень</a:t>
            </a:r>
          </a:p>
          <a:p>
            <a:pPr lvl="2"/>
            <a:r>
              <a:rPr lang="ru-RU" noProof="0" dirty="0" smtClean="0"/>
              <a:t>Третий уровень</a:t>
            </a:r>
          </a:p>
          <a:p>
            <a:pPr lvl="3"/>
            <a:r>
              <a:rPr lang="ru-RU" noProof="0" dirty="0" smtClean="0"/>
              <a:t>Четвертый уровень</a:t>
            </a:r>
          </a:p>
          <a:p>
            <a:pPr lvl="4"/>
            <a:r>
              <a:rPr lang="ru-RU" noProof="0" dirty="0" smtClean="0"/>
              <a:t>Пятый уровень</a:t>
            </a:r>
          </a:p>
        </p:txBody>
      </p:sp>
      <p:sp>
        <p:nvSpPr>
          <p:cNvPr id="209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mbria" pitchFamily="18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09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mbria" pitchFamily="18" charset="0"/>
              </a:defRPr>
            </a:lvl1pPr>
          </a:lstStyle>
          <a:p>
            <a:pPr>
              <a:defRPr/>
            </a:pPr>
            <a:fld id="{6A1E0A09-363D-489C-A021-FC95EC97B78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26505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mbria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mbria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mbria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mbria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mbri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AF6E63-C3FC-4214-9E35-A63AB91DE4F0}" type="slidenum">
              <a:rPr lang="ru-RU" smtClean="0"/>
              <a:pPr/>
              <a:t>1</a:t>
            </a:fld>
            <a:endParaRPr lang="ru-RU" dirty="0" smtClean="0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976922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pPr>
              <a:defRPr/>
            </a:pPr>
            <a:fld id="{76B831A5-3D0B-4C73-BA4A-4D9B1A528AD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F9DC4E-5A68-41FF-8E67-A34175D6CA1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6F47B7-0A2D-4096-B54E-C87CCDC273B7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4E63CA-D534-45C8-B029-4ABE0B54C77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pPr>
              <a:defRPr/>
            </a:pPr>
            <a:fld id="{FB22782F-BCF7-4634-A32A-2B8A08693245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83F751-4732-4042-9B34-DFEF53C76487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F559BD-ADCE-4361-8190-54ECD7BFB7C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8F03D2-8B96-4F15-B1E3-61F2E214B5C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520BBF-0CAA-4749-AA7C-93565952B22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7ADFC8-4A9B-4D51-88BD-9C830232194D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4041C4-AC07-4B5C-8C33-94EFA5B08A6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F2B2215-A0FA-4EDA-AF57-E4031EA368CE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1600200"/>
            <a:ext cx="8686800" cy="25146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DE6C26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1676400"/>
            <a:ext cx="8610600" cy="38862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5400" b="1" dirty="0" smtClean="0">
                <a:solidFill>
                  <a:schemeClr val="bg1"/>
                </a:solidFill>
                <a:latin typeface="Cambria" pitchFamily="18" charset="0"/>
              </a:rPr>
              <a:t>Бизнес-планирование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ru-RU" sz="5400" b="1" dirty="0">
              <a:solidFill>
                <a:schemeClr val="bg1"/>
              </a:solidFill>
              <a:latin typeface="Cambria" pitchFamily="18" charset="0"/>
            </a:endParaRPr>
          </a:p>
          <a:p>
            <a:pPr marL="0" indent="0" algn="r" fontAlgn="auto">
              <a:spcAft>
                <a:spcPts val="0"/>
              </a:spcAft>
              <a:buNone/>
              <a:defRPr/>
            </a:pPr>
            <a:r>
              <a:rPr lang="ru-RU" sz="3000" b="1" i="1" dirty="0" smtClean="0">
                <a:solidFill>
                  <a:schemeClr val="bg1"/>
                </a:solidFill>
                <a:latin typeface="Cambria" pitchFamily="18" charset="0"/>
              </a:rPr>
              <a:t>Томашевская Юлия Николаевна</a:t>
            </a: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        </a:t>
            </a:r>
            <a:endParaRPr lang="ru-RU" sz="2400" b="1" i="1" dirty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7" name="Хорда 6"/>
          <p:cNvSpPr/>
          <p:nvPr/>
        </p:nvSpPr>
        <p:spPr>
          <a:xfrm>
            <a:off x="0" y="0"/>
            <a:ext cx="45719" cy="45719"/>
          </a:xfrm>
          <a:prstGeom prst="chor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726509" y="5638800"/>
            <a:ext cx="3919582" cy="72008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256475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Астрахань, </a:t>
            </a:r>
            <a:r>
              <a:rPr lang="ru-RU" sz="2000" dirty="0" smtClean="0">
                <a:solidFill>
                  <a:srgbClr val="256475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2018</a:t>
            </a:r>
            <a:endParaRPr lang="ru-RU" sz="2000" dirty="0">
              <a:solidFill>
                <a:srgbClr val="256475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403436" y="413558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b="1" i="1" dirty="0" err="1" smtClean="0">
                <a:latin typeface="Cambria" pitchFamily="18" charset="0"/>
              </a:rPr>
              <a:t>ylia_tom@mail</a:t>
            </a:r>
            <a:r>
              <a:rPr lang="ru-RU" b="1" i="1" dirty="0">
                <a:latin typeface="Cambria" pitchFamily="18" charset="0"/>
              </a:rPr>
              <a:t>.</a:t>
            </a:r>
            <a:r>
              <a:rPr lang="en-US" b="1" i="1" dirty="0" smtClean="0">
                <a:latin typeface="Cambria" pitchFamily="18" charset="0"/>
              </a:rPr>
              <a:t>ru</a:t>
            </a:r>
            <a:endParaRPr lang="ru-RU" b="1" i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1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11312" y="553498"/>
            <a:ext cx="8175488" cy="5867400"/>
          </a:xfrm>
        </p:spPr>
        <p:txBody>
          <a:bodyPr/>
          <a:lstStyle/>
          <a:p>
            <a:pPr marL="0" indent="0">
              <a:spcBef>
                <a:spcPct val="0"/>
              </a:spcBef>
              <a:buNone/>
            </a:pPr>
            <a:r>
              <a:rPr lang="ru-RU" sz="3100" b="1" u="sng" dirty="0" smtClean="0">
                <a:solidFill>
                  <a:srgbClr val="004F8A"/>
                </a:solidFill>
                <a:latin typeface="+mj-lt"/>
                <a:ea typeface="+mj-ea"/>
                <a:cs typeface="+mj-cs"/>
              </a:rPr>
              <a:t>РАЗДЕЛ </a:t>
            </a:r>
            <a:r>
              <a:rPr lang="ru-RU" sz="3100" b="1" u="sng" dirty="0">
                <a:solidFill>
                  <a:srgbClr val="004F8A"/>
                </a:solidFill>
                <a:latin typeface="+mj-lt"/>
                <a:ea typeface="+mj-ea"/>
                <a:cs typeface="+mj-cs"/>
              </a:rPr>
              <a:t>5. Производственный план </a:t>
            </a:r>
          </a:p>
          <a:p>
            <a:pPr>
              <a:buFont typeface="Wingdings" pitchFamily="2" charset="2"/>
              <a:buNone/>
            </a:pPr>
            <a:endParaRPr lang="ru-RU" sz="2400" dirty="0" smtClean="0">
              <a:latin typeface="+mj-lt"/>
            </a:endParaRPr>
          </a:p>
          <a:p>
            <a:pPr>
              <a:buFont typeface="Wingdings" pitchFamily="2" charset="2"/>
              <a:buNone/>
            </a:pPr>
            <a:r>
              <a:rPr lang="en-US" sz="2400" dirty="0" smtClean="0">
                <a:latin typeface="+mj-lt"/>
              </a:rPr>
              <a:t>I</a:t>
            </a:r>
            <a:r>
              <a:rPr lang="en-US" sz="2400" dirty="0">
                <a:latin typeface="+mj-lt"/>
              </a:rPr>
              <a:t>. </a:t>
            </a:r>
            <a:r>
              <a:rPr lang="ru-RU" sz="2400" dirty="0" smtClean="0">
                <a:latin typeface="+mj-lt"/>
              </a:rPr>
              <a:t>Какое требуется помещение?</a:t>
            </a:r>
          </a:p>
          <a:p>
            <a:pPr marL="609600" indent="-609600">
              <a:lnSpc>
                <a:spcPts val="2700"/>
              </a:lnSpc>
              <a:spcAft>
                <a:spcPts val="1200"/>
              </a:spcAft>
              <a:buNone/>
            </a:pPr>
            <a:r>
              <a:rPr lang="en-US" sz="2400" dirty="0">
                <a:latin typeface="+mj-lt"/>
              </a:rPr>
              <a:t>II. </a:t>
            </a:r>
            <a:r>
              <a:rPr lang="ru-RU" sz="2400" dirty="0" smtClean="0">
                <a:latin typeface="+mj-lt"/>
              </a:rPr>
              <a:t>Какое оборудование необходимо приобрести?</a:t>
            </a:r>
          </a:p>
          <a:p>
            <a:pPr marL="609600" indent="-609600">
              <a:lnSpc>
                <a:spcPts val="2700"/>
              </a:lnSpc>
              <a:spcAft>
                <a:spcPts val="1200"/>
              </a:spcAft>
              <a:buNone/>
            </a:pPr>
            <a:r>
              <a:rPr lang="en-US" sz="2400" dirty="0">
                <a:latin typeface="+mj-lt"/>
              </a:rPr>
              <a:t>III.</a:t>
            </a:r>
            <a:r>
              <a:rPr lang="ru-RU" sz="2400" dirty="0" smtClean="0">
                <a:latin typeface="+mj-lt"/>
              </a:rPr>
              <a:t>Стоимость?</a:t>
            </a:r>
          </a:p>
          <a:p>
            <a:pPr marL="609600" indent="-609600">
              <a:lnSpc>
                <a:spcPts val="2700"/>
              </a:lnSpc>
              <a:spcAft>
                <a:spcPts val="1200"/>
              </a:spcAft>
              <a:buNone/>
            </a:pPr>
            <a:r>
              <a:rPr lang="en-US" sz="2400" dirty="0">
                <a:latin typeface="+mj-lt"/>
              </a:rPr>
              <a:t>IV</a:t>
            </a:r>
            <a:r>
              <a:rPr lang="ru-RU" sz="2400" dirty="0">
                <a:latin typeface="+mj-lt"/>
              </a:rPr>
              <a:t>. </a:t>
            </a:r>
            <a:r>
              <a:rPr lang="ru-RU" sz="2400" dirty="0" smtClean="0">
                <a:latin typeface="+mj-lt"/>
              </a:rPr>
              <a:t>Какое вам потребуется помещение? Где?</a:t>
            </a:r>
          </a:p>
          <a:p>
            <a:pPr marL="609600" indent="-609600">
              <a:lnSpc>
                <a:spcPts val="2700"/>
              </a:lnSpc>
              <a:spcAft>
                <a:spcPts val="1200"/>
              </a:spcAft>
              <a:buNone/>
            </a:pPr>
            <a:r>
              <a:rPr lang="en-US" sz="2400" dirty="0" smtClean="0">
                <a:latin typeface="+mj-lt"/>
              </a:rPr>
              <a:t>V</a:t>
            </a:r>
            <a:r>
              <a:rPr lang="ru-RU" sz="2400" dirty="0">
                <a:latin typeface="+mj-lt"/>
              </a:rPr>
              <a:t>. Какие </a:t>
            </a:r>
            <a:r>
              <a:rPr lang="ru-RU" sz="2400" dirty="0" smtClean="0">
                <a:latin typeface="+mj-lt"/>
              </a:rPr>
              <a:t>потребуются материалы, стоимость?</a:t>
            </a:r>
          </a:p>
          <a:p>
            <a:pPr marL="609600" indent="-609600">
              <a:lnSpc>
                <a:spcPts val="2700"/>
              </a:lnSpc>
              <a:spcAft>
                <a:spcPts val="1200"/>
              </a:spcAft>
              <a:buNone/>
            </a:pPr>
            <a:r>
              <a:rPr lang="en-US" sz="2400" dirty="0" smtClean="0">
                <a:latin typeface="+mj-lt"/>
              </a:rPr>
              <a:t>VI</a:t>
            </a:r>
            <a:r>
              <a:rPr lang="ru-RU" sz="2400" dirty="0" smtClean="0">
                <a:latin typeface="+mj-lt"/>
              </a:rPr>
              <a:t>. Опишите режим работы вашей компании.</a:t>
            </a:r>
          </a:p>
          <a:p>
            <a:pPr marL="609600" indent="-609600">
              <a:lnSpc>
                <a:spcPts val="2700"/>
              </a:lnSpc>
              <a:spcAft>
                <a:spcPts val="1200"/>
              </a:spcAft>
              <a:buNone/>
            </a:pPr>
            <a:r>
              <a:rPr lang="en-US" sz="2400" dirty="0" smtClean="0">
                <a:latin typeface="+mj-lt"/>
              </a:rPr>
              <a:t>VII</a:t>
            </a:r>
            <a:r>
              <a:rPr lang="ru-RU" sz="2400" dirty="0" smtClean="0">
                <a:latin typeface="+mj-lt"/>
              </a:rPr>
              <a:t>. Как вы будете обсуживать клиента?</a:t>
            </a:r>
          </a:p>
        </p:txBody>
      </p:sp>
      <p:sp>
        <p:nvSpPr>
          <p:cNvPr id="91162" name="Номер слайда 4"/>
          <p:cNvSpPr txBox="1">
            <a:spLocks noGrp="1"/>
          </p:cNvSpPr>
          <p:nvPr/>
        </p:nvSpPr>
        <p:spPr bwMode="auto">
          <a:xfrm>
            <a:off x="511312" y="6217698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4AD2746-4AE0-4F20-B3EF-847F1C803C73}" type="slidenum">
              <a:rPr lang="ru-RU" sz="1200">
                <a:latin typeface="Arial Black" pitchFamily="34" charset="0"/>
              </a:rPr>
              <a:pPr algn="r"/>
              <a:t>2</a:t>
            </a:fld>
            <a:endParaRPr lang="ru-RU" sz="12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Содержимое 2"/>
          <p:cNvSpPr>
            <a:spLocks noGrp="1"/>
          </p:cNvSpPr>
          <p:nvPr>
            <p:ph sz="quarter" idx="1"/>
          </p:nvPr>
        </p:nvSpPr>
        <p:spPr>
          <a:xfrm>
            <a:off x="419100" y="1371600"/>
            <a:ext cx="8229600" cy="3940760"/>
          </a:xfrm>
        </p:spPr>
        <p:txBody>
          <a:bodyPr/>
          <a:lstStyle/>
          <a:p>
            <a:pPr>
              <a:lnSpc>
                <a:spcPts val="3200"/>
              </a:lnSpc>
              <a:spcAft>
                <a:spcPts val="1800"/>
              </a:spcAft>
              <a:buFont typeface="Wingdings" pitchFamily="2" charset="2"/>
              <a:buNone/>
            </a:pPr>
            <a:r>
              <a:rPr lang="en-US" sz="2400" dirty="0">
                <a:latin typeface="Cambria" panose="02040503050406030204" pitchFamily="18" charset="0"/>
              </a:rPr>
              <a:t>V.</a:t>
            </a:r>
            <a:r>
              <a:rPr lang="ru-RU" sz="2400" dirty="0">
                <a:latin typeface="Cambria" panose="02040503050406030204" pitchFamily="18" charset="0"/>
              </a:rPr>
              <a:t> Составление главного графика работ (график </a:t>
            </a:r>
            <a:r>
              <a:rPr lang="ru-RU" sz="2400" dirty="0" err="1">
                <a:latin typeface="Cambria" panose="02040503050406030204" pitchFamily="18" charset="0"/>
              </a:rPr>
              <a:t>Ганта</a:t>
            </a:r>
            <a:r>
              <a:rPr lang="ru-RU" sz="2400" dirty="0">
                <a:latin typeface="Cambria" panose="02040503050406030204" pitchFamily="18" charset="0"/>
              </a:rPr>
              <a:t>)</a:t>
            </a:r>
          </a:p>
          <a:p>
            <a:pPr>
              <a:buFont typeface="Wingdings" pitchFamily="2" charset="2"/>
              <a:buNone/>
            </a:pPr>
            <a:endParaRPr lang="ru-RU" sz="3000" dirty="0" smtClean="0">
              <a:solidFill>
                <a:schemeClr val="folHlink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381000" y="2438400"/>
            <a:ext cx="8305800" cy="2360613"/>
            <a:chOff x="381000" y="2743200"/>
            <a:chExt cx="8305800" cy="2360613"/>
          </a:xfrm>
        </p:grpSpPr>
        <p:pic>
          <p:nvPicPr>
            <p:cNvPr id="99331" name="Picture 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1000" y="2743200"/>
              <a:ext cx="8305800" cy="23606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6" name="Прямая соединительная линия 5"/>
            <p:cNvCxnSpPr/>
            <p:nvPr/>
          </p:nvCxnSpPr>
          <p:spPr>
            <a:xfrm rot="5400000">
              <a:off x="-707106" y="3921919"/>
              <a:ext cx="2209800" cy="3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9333" name="Номер слайда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5F7539C-EDBB-454A-9AA0-B68F9D58A168}" type="slidenum">
              <a:rPr lang="ru-RU" sz="1200">
                <a:latin typeface="Arial Black" pitchFamily="34" charset="0"/>
              </a:rPr>
              <a:pPr algn="r"/>
              <a:t>3</a:t>
            </a:fld>
            <a:endParaRPr lang="ru-RU" sz="120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Заголовок 4"/>
          <p:cNvSpPr>
            <a:spLocks/>
          </p:cNvSpPr>
          <p:nvPr/>
        </p:nvSpPr>
        <p:spPr bwMode="auto">
          <a:xfrm>
            <a:off x="457200" y="12192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buClr>
                <a:schemeClr val="accent1"/>
              </a:buClr>
              <a:buSzPct val="76000"/>
            </a:pPr>
            <a:r>
              <a:rPr lang="ru-RU" sz="3100" b="1" u="sng" dirty="0">
                <a:solidFill>
                  <a:srgbClr val="004F8A"/>
                </a:solidFill>
                <a:latin typeface="+mj-lt"/>
                <a:ea typeface="+mj-ea"/>
                <a:cs typeface="+mj-cs"/>
              </a:rPr>
              <a:t>РАЗДЕЛ 6. Управление рисками</a:t>
            </a:r>
          </a:p>
        </p:txBody>
      </p:sp>
      <p:sp>
        <p:nvSpPr>
          <p:cNvPr id="104451" name="Rectangle 3"/>
          <p:cNvSpPr>
            <a:spLocks noChangeArrowheads="1"/>
          </p:cNvSpPr>
          <p:nvPr/>
        </p:nvSpPr>
        <p:spPr bwMode="auto">
          <a:xfrm>
            <a:off x="457200" y="1905000"/>
            <a:ext cx="8305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80000"/>
              </a:lnSpc>
            </a:pPr>
            <a:r>
              <a:rPr lang="ru-RU" sz="2400" b="1" u="sng" dirty="0">
                <a:latin typeface="Cambria" pitchFamily="18" charset="0"/>
              </a:rPr>
              <a:t>Риск проекта</a:t>
            </a:r>
            <a:r>
              <a:rPr lang="ru-RU" sz="2400" dirty="0">
                <a:latin typeface="Cambria" pitchFamily="18" charset="0"/>
              </a:rPr>
              <a:t> – это неопределенное </a:t>
            </a:r>
            <a:r>
              <a:rPr lang="ru-RU" sz="2400" dirty="0" smtClean="0">
                <a:latin typeface="Cambria" pitchFamily="18" charset="0"/>
              </a:rPr>
              <a:t>событие, </a:t>
            </a:r>
            <a:r>
              <a:rPr lang="ru-RU" sz="2400" dirty="0">
                <a:latin typeface="Cambria" pitchFamily="18" charset="0"/>
              </a:rPr>
              <a:t>которое в случае возникновения имеет </a:t>
            </a:r>
            <a:r>
              <a:rPr lang="ru-RU" sz="2400" b="1" dirty="0">
                <a:latin typeface="Cambria" pitchFamily="18" charset="0"/>
              </a:rPr>
              <a:t>позитивное </a:t>
            </a:r>
            <a:r>
              <a:rPr lang="ru-RU" sz="2400" dirty="0">
                <a:latin typeface="Cambria" pitchFamily="18" charset="0"/>
              </a:rPr>
              <a:t>или </a:t>
            </a:r>
            <a:r>
              <a:rPr lang="ru-RU" sz="2400" b="1" dirty="0">
                <a:latin typeface="Cambria" pitchFamily="18" charset="0"/>
              </a:rPr>
              <a:t>негативное </a:t>
            </a:r>
            <a:r>
              <a:rPr lang="ru-RU" sz="2400" dirty="0">
                <a:latin typeface="Cambria" pitchFamily="18" charset="0"/>
              </a:rPr>
              <a:t>воздействие по меньшей мере на одну из </a:t>
            </a:r>
            <a:r>
              <a:rPr lang="ru-RU" sz="2400" dirty="0" smtClean="0">
                <a:latin typeface="Cambria" pitchFamily="18" charset="0"/>
              </a:rPr>
              <a:t>составляющих </a:t>
            </a:r>
            <a:r>
              <a:rPr lang="ru-RU" sz="2400" dirty="0">
                <a:latin typeface="Cambria" pitchFamily="18" charset="0"/>
              </a:rPr>
              <a:t>проекта, например сроки, стоимость, содержание или качество.</a:t>
            </a:r>
          </a:p>
        </p:txBody>
      </p:sp>
      <p:sp>
        <p:nvSpPr>
          <p:cNvPr id="104452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469232" y="3922295"/>
            <a:ext cx="8229600" cy="2362200"/>
          </a:xfrm>
        </p:spPr>
        <p:txBody>
          <a:bodyPr/>
          <a:lstStyle/>
          <a:p>
            <a:r>
              <a:rPr lang="ru-RU" sz="2400" dirty="0" smtClean="0">
                <a:latin typeface="+mj-lt"/>
              </a:rPr>
              <a:t>Определение рисков</a:t>
            </a:r>
          </a:p>
          <a:p>
            <a:r>
              <a:rPr lang="ru-RU" sz="2400" dirty="0" smtClean="0">
                <a:latin typeface="+mj-lt"/>
              </a:rPr>
              <a:t>Определение мер по реагированию</a:t>
            </a:r>
          </a:p>
        </p:txBody>
      </p:sp>
      <p:sp>
        <p:nvSpPr>
          <p:cNvPr id="104453" name="Номер слайда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C42B4EA-1FD7-4067-895A-48569EE71FF9}" type="slidenum">
              <a:rPr lang="ru-RU" sz="1200">
                <a:latin typeface="Arial Black" pitchFamily="34" charset="0"/>
              </a:rPr>
              <a:pPr algn="r"/>
              <a:t>4</a:t>
            </a:fld>
            <a:endParaRPr lang="ru-RU" sz="120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4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44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0" grpId="0"/>
      <p:bldP spid="104451" grpId="0"/>
      <p:bldP spid="10445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1" name="Rectangle 3"/>
          <p:cNvSpPr>
            <a:spLocks noChangeArrowheads="1"/>
          </p:cNvSpPr>
          <p:nvPr/>
        </p:nvSpPr>
        <p:spPr bwMode="auto">
          <a:xfrm>
            <a:off x="457200" y="1905000"/>
            <a:ext cx="8305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80000"/>
              </a:lnSpc>
            </a:pPr>
            <a:r>
              <a:rPr lang="ru-RU" sz="2400" b="1" u="sng" dirty="0">
                <a:latin typeface="Cambria" pitchFamily="18" charset="0"/>
              </a:rPr>
              <a:t>Риск проекта</a:t>
            </a:r>
            <a:r>
              <a:rPr lang="ru-RU" sz="2400" dirty="0">
                <a:latin typeface="Cambria" pitchFamily="18" charset="0"/>
              </a:rPr>
              <a:t> – это неопределенное </a:t>
            </a:r>
            <a:r>
              <a:rPr lang="ru-RU" sz="2400" dirty="0" smtClean="0">
                <a:latin typeface="Cambria" pitchFamily="18" charset="0"/>
              </a:rPr>
              <a:t>событие, </a:t>
            </a:r>
            <a:r>
              <a:rPr lang="ru-RU" sz="2400" dirty="0">
                <a:latin typeface="Cambria" pitchFamily="18" charset="0"/>
              </a:rPr>
              <a:t>которое в случае возникновения имеет </a:t>
            </a:r>
            <a:r>
              <a:rPr lang="ru-RU" sz="2400" b="1" dirty="0">
                <a:latin typeface="Cambria" pitchFamily="18" charset="0"/>
              </a:rPr>
              <a:t>позитивное </a:t>
            </a:r>
            <a:r>
              <a:rPr lang="ru-RU" sz="2400" dirty="0">
                <a:latin typeface="Cambria" pitchFamily="18" charset="0"/>
              </a:rPr>
              <a:t>или </a:t>
            </a:r>
            <a:r>
              <a:rPr lang="ru-RU" sz="2400" b="1" dirty="0">
                <a:latin typeface="Cambria" pitchFamily="18" charset="0"/>
              </a:rPr>
              <a:t>негативное </a:t>
            </a:r>
            <a:r>
              <a:rPr lang="ru-RU" sz="2400" dirty="0">
                <a:latin typeface="Cambria" pitchFamily="18" charset="0"/>
              </a:rPr>
              <a:t>воздействие по меньшей мере на одну из </a:t>
            </a:r>
            <a:r>
              <a:rPr lang="ru-RU" sz="2400" dirty="0" smtClean="0">
                <a:latin typeface="Cambria" pitchFamily="18" charset="0"/>
              </a:rPr>
              <a:t>составляющих </a:t>
            </a:r>
            <a:r>
              <a:rPr lang="ru-RU" sz="2400" dirty="0">
                <a:latin typeface="Cambria" pitchFamily="18" charset="0"/>
              </a:rPr>
              <a:t>проекта, например сроки, стоимость, содержание или качество.</a:t>
            </a:r>
          </a:p>
        </p:txBody>
      </p:sp>
      <p:sp>
        <p:nvSpPr>
          <p:cNvPr id="104452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469232" y="3922295"/>
            <a:ext cx="8229600" cy="2362200"/>
          </a:xfrm>
        </p:spPr>
        <p:txBody>
          <a:bodyPr/>
          <a:lstStyle/>
          <a:p>
            <a:r>
              <a:rPr lang="ru-RU" sz="2400" dirty="0" smtClean="0">
                <a:latin typeface="+mj-lt"/>
              </a:rPr>
              <a:t>Определение рисков</a:t>
            </a:r>
          </a:p>
          <a:p>
            <a:r>
              <a:rPr lang="ru-RU" sz="2400" dirty="0" smtClean="0">
                <a:latin typeface="+mj-lt"/>
              </a:rPr>
              <a:t>Определение мер по реагированию</a:t>
            </a:r>
          </a:p>
        </p:txBody>
      </p:sp>
      <p:sp>
        <p:nvSpPr>
          <p:cNvPr id="104453" name="Номер слайда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C42B4EA-1FD7-4067-895A-48569EE71FF9}" type="slidenum">
              <a:rPr lang="ru-RU" sz="1200">
                <a:latin typeface="Arial Black" pitchFamily="34" charset="0"/>
              </a:rPr>
              <a:pPr algn="r"/>
              <a:t>5</a:t>
            </a:fld>
            <a:endParaRPr lang="ru-RU" sz="1200">
              <a:latin typeface="Arial Black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166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44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1" grpId="0"/>
      <p:bldP spid="10445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Отчет </a:t>
            </a:r>
            <a:r>
              <a:rPr lang="ru-RU" b="1" dirty="0" smtClean="0"/>
              <a:t>о </a:t>
            </a:r>
            <a:r>
              <a:rPr lang="ru-RU" b="1" dirty="0" smtClean="0"/>
              <a:t>Движении </a:t>
            </a:r>
            <a:r>
              <a:rPr lang="ru-RU" b="1" dirty="0"/>
              <a:t>денежных средств 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4E63CA-D534-45C8-B029-4ABE0B54C77A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8840784"/>
              </p:ext>
            </p:extLst>
          </p:nvPr>
        </p:nvGraphicFramePr>
        <p:xfrm>
          <a:off x="304799" y="1212124"/>
          <a:ext cx="8382001" cy="54471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86935"/>
                <a:gridCol w="1417457"/>
                <a:gridCol w="1289259"/>
                <a:gridCol w="1288350"/>
              </a:tblGrid>
              <a:tr h="2748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84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j-lt"/>
                        </a:rPr>
                        <a:t>Наименование</a:t>
                      </a:r>
                      <a:endParaRPr lang="ru-RU" sz="1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84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2017 год</a:t>
                      </a:r>
                      <a:endParaRPr lang="ru-RU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84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2018 год</a:t>
                      </a:r>
                      <a:endParaRPr lang="ru-RU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84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2019 год</a:t>
                      </a:r>
                      <a:endParaRPr lang="ru-RU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748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j-lt"/>
                        </a:rPr>
                        <a:t>1. Инвестиции (капиталовложение), </a:t>
                      </a:r>
                      <a:r>
                        <a:rPr lang="ru-RU" sz="1400" dirty="0" smtClean="0">
                          <a:effectLst/>
                          <a:latin typeface="+mj-lt"/>
                        </a:rPr>
                        <a:t>всего</a:t>
                      </a:r>
                      <a:endParaRPr lang="ru-RU" sz="1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563 640</a:t>
                      </a:r>
                      <a:endParaRPr lang="ru-RU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>
                        <a:effectLst/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>
                        <a:effectLst/>
                        <a:latin typeface="+mj-lt"/>
                      </a:endParaRPr>
                    </a:p>
                  </a:txBody>
                  <a:tcPr marL="0" marR="0" marT="0" marB="0"/>
                </a:tc>
              </a:tr>
              <a:tr h="3824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j-lt"/>
                        </a:rPr>
                        <a:t>В том числе: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j-lt"/>
                        </a:rPr>
                        <a:t>- собственные</a:t>
                      </a:r>
                      <a:endParaRPr lang="ru-RU" sz="1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563 640</a:t>
                      </a:r>
                      <a:endParaRPr lang="ru-RU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>
                        <a:effectLst/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 dirty="0">
                        <a:effectLst/>
                        <a:latin typeface="+mj-lt"/>
                      </a:endParaRPr>
                    </a:p>
                  </a:txBody>
                  <a:tcPr marL="0" marR="0" marT="0" marB="0"/>
                </a:tc>
              </a:tr>
              <a:tr h="2089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j-lt"/>
                        </a:rPr>
                        <a:t>- кредит</a:t>
                      </a:r>
                      <a:endParaRPr lang="ru-RU" sz="1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 dirty="0">
                        <a:effectLst/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>
                        <a:effectLst/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dirty="0" smtClean="0">
                          <a:effectLst/>
                          <a:latin typeface="+mj-lt"/>
                        </a:rPr>
                        <a:t>--</a:t>
                      </a:r>
                      <a:endParaRPr lang="ru-RU" sz="1400" dirty="0">
                        <a:effectLst/>
                        <a:latin typeface="+mj-lt"/>
                      </a:endParaRPr>
                    </a:p>
                  </a:txBody>
                  <a:tcPr marL="0" marR="0" marT="0" marB="0"/>
                </a:tc>
              </a:tr>
              <a:tr h="1912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j-lt"/>
                        </a:rPr>
                        <a:t>-Стоимость </a:t>
                      </a:r>
                      <a:r>
                        <a:rPr lang="ru-RU" sz="1400" dirty="0">
                          <a:effectLst/>
                          <a:latin typeface="+mj-lt"/>
                        </a:rPr>
                        <a:t>здания, оборудования</a:t>
                      </a:r>
                      <a:endParaRPr lang="ru-RU" sz="1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j-lt"/>
                        </a:rPr>
                        <a:t>125 800</a:t>
                      </a:r>
                      <a:endParaRPr lang="ru-RU" sz="1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>
                        <a:effectLst/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>
                        <a:effectLst/>
                        <a:latin typeface="+mj-lt"/>
                      </a:endParaRPr>
                    </a:p>
                  </a:txBody>
                  <a:tcPr marL="0" marR="0" marT="0" marB="0"/>
                </a:tc>
              </a:tr>
              <a:tr h="1912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j-lt"/>
                        </a:rPr>
                        <a:t>- Амортизация</a:t>
                      </a:r>
                      <a:endParaRPr lang="ru-RU" sz="1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22 644</a:t>
                      </a:r>
                      <a:endParaRPr lang="ru-RU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22 644</a:t>
                      </a:r>
                      <a:endParaRPr lang="ru-RU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22 644</a:t>
                      </a:r>
                      <a:endParaRPr lang="ru-RU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912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j-lt"/>
                        </a:rPr>
                        <a:t>2. Затраты по проекту, </a:t>
                      </a:r>
                      <a:r>
                        <a:rPr lang="ru-RU" sz="1400" dirty="0" smtClean="0">
                          <a:effectLst/>
                          <a:latin typeface="+mj-lt"/>
                        </a:rPr>
                        <a:t>всего (</a:t>
                      </a:r>
                      <a:r>
                        <a:rPr lang="ru-RU" sz="1400" dirty="0" smtClean="0">
                          <a:effectLst/>
                          <a:latin typeface="+mj-lt"/>
                          <a:sym typeface="Symbol" panose="05050102010706020507" pitchFamily="18" charset="2"/>
                        </a:rPr>
                        <a:t> 3</a:t>
                      </a:r>
                      <a:r>
                        <a:rPr lang="ru-RU" sz="1400" dirty="0" smtClean="0">
                          <a:effectLst/>
                          <a:latin typeface="+mj-lt"/>
                        </a:rPr>
                        <a:t>)</a:t>
                      </a:r>
                      <a:endParaRPr lang="ru-RU" sz="1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1 466 782</a:t>
                      </a:r>
                      <a:endParaRPr lang="ru-RU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1 591 442</a:t>
                      </a:r>
                      <a:endParaRPr lang="ru-RU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1 910 442</a:t>
                      </a:r>
                      <a:endParaRPr lang="ru-RU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912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j-lt"/>
                        </a:rPr>
                        <a:t>3. Затраты деятельности:</a:t>
                      </a:r>
                      <a:endParaRPr lang="ru-RU" sz="1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>
                        <a:effectLst/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>
                        <a:effectLst/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>
                        <a:effectLst/>
                        <a:latin typeface="+mj-lt"/>
                      </a:endParaRPr>
                    </a:p>
                  </a:txBody>
                  <a:tcPr marL="0" marR="0" marT="0" marB="0"/>
                </a:tc>
              </a:tr>
              <a:tr h="1912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j-lt"/>
                        </a:rPr>
                        <a:t>-Затраты </a:t>
                      </a:r>
                      <a:r>
                        <a:rPr lang="ru-RU" sz="1400" dirty="0">
                          <a:effectLst/>
                          <a:latin typeface="+mj-lt"/>
                        </a:rPr>
                        <a:t>на оплату труда</a:t>
                      </a:r>
                      <a:endParaRPr lang="ru-RU" sz="1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690 048</a:t>
                      </a:r>
                      <a:endParaRPr lang="ru-RU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690 048</a:t>
                      </a:r>
                      <a:endParaRPr lang="ru-RU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690 048</a:t>
                      </a:r>
                      <a:endParaRPr lang="ru-RU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320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j-lt"/>
                        </a:rPr>
                        <a:t>-Затраты </a:t>
                      </a:r>
                      <a:r>
                        <a:rPr lang="ru-RU" sz="1400" dirty="0">
                          <a:effectLst/>
                          <a:latin typeface="+mj-lt"/>
                        </a:rPr>
                        <a:t>в фонды на социальные нужды</a:t>
                      </a:r>
                      <a:endParaRPr lang="ru-RU" sz="1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208 394</a:t>
                      </a:r>
                      <a:endParaRPr lang="ru-RU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208 394</a:t>
                      </a:r>
                      <a:endParaRPr lang="ru-RU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j-lt"/>
                        </a:rPr>
                        <a:t>2--08 </a:t>
                      </a:r>
                      <a:r>
                        <a:rPr lang="ru-RU" sz="1400" dirty="0">
                          <a:effectLst/>
                          <a:latin typeface="+mj-lt"/>
                        </a:rPr>
                        <a:t>394</a:t>
                      </a:r>
                      <a:endParaRPr lang="ru-RU" sz="1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912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j-lt"/>
                        </a:rPr>
                        <a:t>-Реклама</a:t>
                      </a:r>
                      <a:endParaRPr lang="ru-RU" sz="1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156 000</a:t>
                      </a:r>
                      <a:endParaRPr lang="ru-RU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100 000</a:t>
                      </a:r>
                      <a:endParaRPr lang="ru-RU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70 000</a:t>
                      </a:r>
                      <a:endParaRPr lang="ru-RU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912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j-lt"/>
                        </a:rPr>
                        <a:t>-Аренда</a:t>
                      </a:r>
                      <a:endParaRPr lang="ru-RU" sz="1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288 000</a:t>
                      </a:r>
                      <a:endParaRPr lang="ru-RU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288 000</a:t>
                      </a:r>
                      <a:endParaRPr lang="ru-RU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288 000</a:t>
                      </a:r>
                      <a:endParaRPr lang="ru-RU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748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j-lt"/>
                        </a:rPr>
                        <a:t>-Канцтовары</a:t>
                      </a:r>
                      <a:endParaRPr lang="ru-RU" sz="1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5 000</a:t>
                      </a:r>
                      <a:endParaRPr lang="ru-RU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5 000</a:t>
                      </a:r>
                      <a:endParaRPr lang="ru-RU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4 000</a:t>
                      </a:r>
                      <a:endParaRPr lang="ru-RU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748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j-lt"/>
                        </a:rPr>
                        <a:t>-Материальные </a:t>
                      </a:r>
                      <a:r>
                        <a:rPr lang="ru-RU" sz="1400" dirty="0">
                          <a:effectLst/>
                          <a:latin typeface="+mj-lt"/>
                        </a:rPr>
                        <a:t>затраты</a:t>
                      </a:r>
                      <a:endParaRPr lang="ru-RU" sz="1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119 340</a:t>
                      </a:r>
                      <a:endParaRPr lang="ru-RU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300 000</a:t>
                      </a:r>
                      <a:endParaRPr lang="ru-RU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650 000</a:t>
                      </a:r>
                      <a:endParaRPr lang="ru-RU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748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j-lt"/>
                        </a:rPr>
                        <a:t>4.Объём </a:t>
                      </a:r>
                      <a:r>
                        <a:rPr lang="ru-RU" sz="1400" dirty="0">
                          <a:effectLst/>
                          <a:latin typeface="+mj-lt"/>
                        </a:rPr>
                        <a:t>реализации, ед.</a:t>
                      </a:r>
                      <a:endParaRPr lang="ru-RU" sz="1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520</a:t>
                      </a:r>
                      <a:endParaRPr lang="ru-RU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1 300</a:t>
                      </a:r>
                      <a:endParaRPr lang="ru-RU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2 500</a:t>
                      </a:r>
                      <a:endParaRPr lang="ru-RU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748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j-lt"/>
                        </a:rPr>
                        <a:t>5. </a:t>
                      </a:r>
                      <a:r>
                        <a:rPr lang="ru-RU" sz="1400" dirty="0">
                          <a:effectLst/>
                          <a:latin typeface="+mj-lt"/>
                        </a:rPr>
                        <a:t>Средняя цена за изделие</a:t>
                      </a:r>
                      <a:endParaRPr lang="ru-RU" sz="1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4 083</a:t>
                      </a:r>
                      <a:endParaRPr lang="ru-RU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4 083</a:t>
                      </a:r>
                      <a:endParaRPr lang="ru-RU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4 083</a:t>
                      </a:r>
                      <a:endParaRPr lang="ru-RU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748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j-lt"/>
                        </a:rPr>
                        <a:t>6. </a:t>
                      </a:r>
                      <a:r>
                        <a:rPr lang="ru-RU" sz="1400" dirty="0">
                          <a:effectLst/>
                          <a:latin typeface="+mj-lt"/>
                        </a:rPr>
                        <a:t>Валовые </a:t>
                      </a:r>
                      <a:r>
                        <a:rPr lang="ru-RU" sz="1400" dirty="0" smtClean="0">
                          <a:effectLst/>
                          <a:latin typeface="+mj-lt"/>
                        </a:rPr>
                        <a:t>поступления  (4*5)</a:t>
                      </a:r>
                      <a:endParaRPr lang="ru-RU" sz="1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2 123 160</a:t>
                      </a:r>
                      <a:endParaRPr lang="ru-RU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5 307 900</a:t>
                      </a:r>
                      <a:endParaRPr lang="ru-RU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10 207 500</a:t>
                      </a:r>
                      <a:endParaRPr lang="ru-RU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748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j-lt"/>
                        </a:rPr>
                        <a:t>7. </a:t>
                      </a:r>
                      <a:r>
                        <a:rPr lang="ru-RU" sz="1400" dirty="0">
                          <a:effectLst/>
                          <a:latin typeface="+mj-lt"/>
                        </a:rPr>
                        <a:t>Валовая </a:t>
                      </a:r>
                      <a:r>
                        <a:rPr lang="ru-RU" sz="1400" dirty="0" smtClean="0">
                          <a:effectLst/>
                          <a:latin typeface="+mj-lt"/>
                        </a:rPr>
                        <a:t>выручка(6-2)</a:t>
                      </a:r>
                      <a:endParaRPr lang="ru-RU" sz="1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656 378</a:t>
                      </a:r>
                      <a:endParaRPr lang="ru-RU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3 716 458</a:t>
                      </a:r>
                      <a:endParaRPr lang="ru-RU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8 297 058</a:t>
                      </a:r>
                      <a:endParaRPr lang="ru-RU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748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j-lt"/>
                        </a:rPr>
                        <a:t>8. </a:t>
                      </a:r>
                      <a:r>
                        <a:rPr lang="ru-RU" sz="1400" dirty="0">
                          <a:effectLst/>
                          <a:latin typeface="+mj-lt"/>
                        </a:rPr>
                        <a:t>Налог на </a:t>
                      </a:r>
                      <a:r>
                        <a:rPr lang="ru-RU" sz="1400" dirty="0" smtClean="0">
                          <a:effectLst/>
                          <a:latin typeface="+mj-lt"/>
                        </a:rPr>
                        <a:t>прибыль (20%)</a:t>
                      </a:r>
                      <a:endParaRPr lang="ru-RU" sz="1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131 276</a:t>
                      </a:r>
                      <a:endParaRPr lang="ru-RU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743 292</a:t>
                      </a:r>
                      <a:endParaRPr lang="ru-RU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1 659 412</a:t>
                      </a:r>
                      <a:endParaRPr lang="ru-RU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748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j-lt"/>
                        </a:rPr>
                        <a:t>9. </a:t>
                      </a:r>
                      <a:r>
                        <a:rPr lang="ru-RU" sz="1400" dirty="0">
                          <a:effectLst/>
                          <a:latin typeface="+mj-lt"/>
                        </a:rPr>
                        <a:t>Чистая </a:t>
                      </a:r>
                      <a:r>
                        <a:rPr lang="ru-RU" sz="1400" dirty="0" smtClean="0">
                          <a:effectLst/>
                          <a:latin typeface="+mj-lt"/>
                        </a:rPr>
                        <a:t>прибыль (7-8)</a:t>
                      </a:r>
                      <a:endParaRPr lang="ru-RU" sz="1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525 102</a:t>
                      </a:r>
                      <a:endParaRPr lang="ru-RU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2 973 166</a:t>
                      </a:r>
                      <a:endParaRPr lang="ru-RU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j-lt"/>
                        </a:rPr>
                        <a:t>6 637 646</a:t>
                      </a:r>
                      <a:endParaRPr lang="ru-RU" sz="1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85800" y="181708"/>
            <a:ext cx="8229600" cy="457200"/>
          </a:xfrm>
          <a:prstGeom prst="rect">
            <a:avLst/>
          </a:prstGeom>
        </p:spPr>
        <p:txBody>
          <a:bodyPr vert="horz" anchor="b" anchorCtr="0">
            <a:normAutofit fontScale="9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ru-RU" altLang="ru-RU" sz="3100" b="1" u="sng" smtClean="0">
                <a:solidFill>
                  <a:srgbClr val="004F8A"/>
                </a:solidFill>
              </a:rPr>
              <a:t>РАЗДЕЛ</a:t>
            </a:r>
            <a:r>
              <a:rPr lang="en-US" altLang="ru-RU" sz="3100" b="1" u="sng" smtClean="0">
                <a:solidFill>
                  <a:srgbClr val="004F8A"/>
                </a:solidFill>
              </a:rPr>
              <a:t> 7</a:t>
            </a:r>
            <a:r>
              <a:rPr lang="ru-RU" altLang="ru-RU" sz="3100" b="1" u="sng" smtClean="0">
                <a:solidFill>
                  <a:srgbClr val="004F8A"/>
                </a:solidFill>
              </a:rPr>
              <a:t>.</a:t>
            </a:r>
            <a:r>
              <a:rPr lang="en-US" altLang="ru-RU" sz="3100" b="1" u="sng" smtClean="0">
                <a:solidFill>
                  <a:srgbClr val="004F8A"/>
                </a:solidFill>
              </a:rPr>
              <a:t> </a:t>
            </a:r>
            <a:r>
              <a:rPr lang="ru-RU" altLang="ru-RU" sz="3100" b="1" u="sng" smtClean="0">
                <a:solidFill>
                  <a:srgbClr val="004F8A"/>
                </a:solidFill>
              </a:rPr>
              <a:t>Финансовый план</a:t>
            </a:r>
            <a:endParaRPr lang="ru-RU" altLang="ru-RU" sz="3100" b="1" u="sng" dirty="0">
              <a:solidFill>
                <a:srgbClr val="004F8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11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171" y="454402"/>
            <a:ext cx="8578786" cy="533400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О</a:t>
            </a:r>
            <a:r>
              <a:rPr lang="ru-RU" b="1" dirty="0" smtClean="0"/>
              <a:t>сновные </a:t>
            </a:r>
            <a:r>
              <a:rPr lang="ru-RU" b="1" dirty="0"/>
              <a:t>показатели эффективности </a:t>
            </a:r>
            <a:r>
              <a:rPr lang="ru-RU" b="1" dirty="0" smtClean="0"/>
              <a:t>проекта </a:t>
            </a:r>
            <a:endParaRPr lang="ru-RU" b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4E63CA-D534-45C8-B029-4ABE0B54C77A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948" y="1861529"/>
            <a:ext cx="1752600" cy="542925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263462" y="2360047"/>
            <a:ext cx="85313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ru-RU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где </a:t>
            </a:r>
            <a:r>
              <a:rPr lang="en-US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i="1" baseline="-25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en-US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годовой доход</a:t>
            </a:r>
            <a:endParaRPr lang="ru-RU" sz="1200" dirty="0"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норма дисконтирования (процент на капитал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sz="1200" dirty="0">
              <a:latin typeface="Courier New" panose="02070309020205020404" pitchFamily="49" charset="0"/>
              <a:ea typeface="Times New Roman" panose="02020603050405020304" pitchFamily="18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656" y="3276450"/>
            <a:ext cx="5725523" cy="705274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568036" y="1312136"/>
            <a:ext cx="82267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+mj-lt"/>
              </a:rPr>
              <a:t>1. Общая </a:t>
            </a:r>
            <a:r>
              <a:rPr lang="ru-RU" b="1" dirty="0">
                <a:latin typeface="+mj-lt"/>
              </a:rPr>
              <a:t>величина накопленных дисконтированных доходов: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5269" y="3888327"/>
            <a:ext cx="4049122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latin typeface="+mj-lt"/>
              </a:rPr>
              <a:t>2. Чистый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>
                <a:latin typeface="+mj-lt"/>
              </a:rPr>
              <a:t>приведенный доход</a:t>
            </a: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4657" y="4447377"/>
            <a:ext cx="1971675" cy="485775"/>
          </a:xfrm>
          <a:prstGeom prst="rect">
            <a:avLst/>
          </a:prstGeom>
        </p:spPr>
      </p:pic>
      <p:sp>
        <p:nvSpPr>
          <p:cNvPr id="19" name="Прямоугольник 18"/>
          <p:cNvSpPr/>
          <p:nvPr/>
        </p:nvSpPr>
        <p:spPr>
          <a:xfrm>
            <a:off x="595689" y="4984371"/>
            <a:ext cx="43033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де </a:t>
            </a:r>
            <a:r>
              <a:rPr lang="en-US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размер необходимых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инвестиций </a:t>
            </a:r>
            <a:endParaRPr lang="ru-RU" dirty="0"/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6166" y="5521365"/>
            <a:ext cx="6248375" cy="456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171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171" y="454402"/>
            <a:ext cx="8578786" cy="533400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О</a:t>
            </a:r>
            <a:r>
              <a:rPr lang="ru-RU" b="1" dirty="0" smtClean="0"/>
              <a:t>сновные </a:t>
            </a:r>
            <a:r>
              <a:rPr lang="ru-RU" b="1" dirty="0"/>
              <a:t>показатели эффективности </a:t>
            </a:r>
            <a:r>
              <a:rPr lang="ru-RU" b="1" dirty="0" smtClean="0"/>
              <a:t>проекта </a:t>
            </a:r>
            <a:endParaRPr lang="ru-RU" b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4E63CA-D534-45C8-B029-4ABE0B54C77A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568036" y="1312136"/>
            <a:ext cx="82267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+mj-lt"/>
              </a:rPr>
              <a:t>3. </a:t>
            </a:r>
            <a:r>
              <a:rPr lang="ru-RU" b="1" dirty="0">
                <a:latin typeface="+mj-lt"/>
              </a:rPr>
              <a:t>Индекс рентабельности инвестиций: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5269" y="3888327"/>
            <a:ext cx="4049122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ru-RU" b="1" smtClean="0">
                <a:latin typeface="+mj-lt"/>
              </a:rPr>
              <a:t>4. </a:t>
            </a:r>
            <a:r>
              <a:rPr lang="ru-RU" b="1" dirty="0" smtClean="0">
                <a:latin typeface="+mj-lt"/>
              </a:rPr>
              <a:t>Чистый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>
                <a:latin typeface="+mj-lt"/>
              </a:rPr>
              <a:t>приведенный доход</a:t>
            </a: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657" y="4447377"/>
            <a:ext cx="1971675" cy="485775"/>
          </a:xfrm>
          <a:prstGeom prst="rect">
            <a:avLst/>
          </a:prstGeom>
        </p:spPr>
      </p:pic>
      <p:sp>
        <p:nvSpPr>
          <p:cNvPr id="19" name="Прямоугольник 18"/>
          <p:cNvSpPr/>
          <p:nvPr/>
        </p:nvSpPr>
        <p:spPr>
          <a:xfrm>
            <a:off x="595689" y="4984371"/>
            <a:ext cx="43033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де </a:t>
            </a:r>
            <a:r>
              <a:rPr lang="en-US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размер необходимых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инвестиций </a:t>
            </a:r>
            <a:endParaRPr lang="ru-RU" dirty="0"/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166" y="5521365"/>
            <a:ext cx="6248375" cy="45634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6166" y="1770790"/>
            <a:ext cx="2152650" cy="62865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0020" y="2454679"/>
            <a:ext cx="2708979" cy="68275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653398" y="3300114"/>
            <a:ext cx="44959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если Р</a:t>
            </a:r>
            <a:r>
              <a:rPr lang="en-US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I&gt;</a:t>
            </a:r>
            <a:r>
              <a:rPr lang="ru-RU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проект считается рентабельным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2624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520BBF-0CAA-4749-AA7C-93565952B22F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  <p:sp>
        <p:nvSpPr>
          <p:cNvPr id="3" name="Заголовок 4"/>
          <p:cNvSpPr>
            <a:spLocks/>
          </p:cNvSpPr>
          <p:nvPr/>
        </p:nvSpPr>
        <p:spPr bwMode="auto">
          <a:xfrm>
            <a:off x="381000" y="27432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Clr>
                <a:schemeClr val="accent1"/>
              </a:buClr>
              <a:buSzPct val="76000"/>
            </a:pPr>
            <a:r>
              <a:rPr lang="ru-RU" sz="3100" b="1" u="sng" dirty="0" smtClean="0">
                <a:solidFill>
                  <a:srgbClr val="004F8A"/>
                </a:solidFill>
                <a:latin typeface="+mj-lt"/>
                <a:ea typeface="+mj-ea"/>
                <a:cs typeface="+mj-cs"/>
              </a:rPr>
              <a:t>БЛАГОДАРЮ ЗА ВНИМАНИЕ!</a:t>
            </a:r>
            <a:endParaRPr lang="ru-RU" sz="3100" b="1" u="sng" dirty="0">
              <a:solidFill>
                <a:srgbClr val="004F8A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52078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3868</TotalTime>
  <Words>419</Words>
  <Application>Microsoft Office PowerPoint</Application>
  <PresentationFormat>Экран (4:3)</PresentationFormat>
  <Paragraphs>115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22" baseType="lpstr">
      <vt:lpstr>Arial</vt:lpstr>
      <vt:lpstr>Arial Black</vt:lpstr>
      <vt:lpstr>Bookman Old Style</vt:lpstr>
      <vt:lpstr>Calibri</vt:lpstr>
      <vt:lpstr>Cambria</vt:lpstr>
      <vt:lpstr>Cambria Math</vt:lpstr>
      <vt:lpstr>Courier New</vt:lpstr>
      <vt:lpstr>Gill Sans MT</vt:lpstr>
      <vt:lpstr>Symbol</vt:lpstr>
      <vt:lpstr>Times New Roman</vt:lpstr>
      <vt:lpstr>Wingdings</vt:lpstr>
      <vt:lpstr>Wingdings 3</vt:lpstr>
      <vt:lpstr>Начальная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Отчет о Движении денежных средств </vt:lpstr>
      <vt:lpstr> Основные показатели эффективности проекта </vt:lpstr>
      <vt:lpstr> Основные показатели эффективности проекта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админ</dc:creator>
  <cp:lastModifiedBy>user</cp:lastModifiedBy>
  <cp:revision>375</cp:revision>
  <cp:lastPrinted>1601-01-01T00:00:00Z</cp:lastPrinted>
  <dcterms:created xsi:type="dcterms:W3CDTF">1601-01-01T00:00:00Z</dcterms:created>
  <dcterms:modified xsi:type="dcterms:W3CDTF">2018-10-18T09:05:36Z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