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0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12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439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pPr>
              <a:defRPr/>
            </a:pPr>
            <a:fld id="{D605B0C0-5DA7-4060-8F54-0BAE4C671D9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92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03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95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9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30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4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36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2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3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1B2F-ED2B-45EE-8A5C-1BD95AF7107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E71D7-2E90-44B6-BCFF-EEB5C0F4FC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5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283" name="Group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25625835"/>
              </p:ext>
            </p:extLst>
          </p:nvPr>
        </p:nvGraphicFramePr>
        <p:xfrm>
          <a:off x="1095469" y="2064191"/>
          <a:ext cx="9786795" cy="3983524"/>
        </p:xfrm>
        <a:graphic>
          <a:graphicData uri="http://schemas.openxmlformats.org/drawingml/2006/table">
            <a:tbl>
              <a:tblPr/>
              <a:tblGrid>
                <a:gridCol w="3006065"/>
                <a:gridCol w="3520776"/>
                <a:gridCol w="3259954"/>
              </a:tblGrid>
              <a:tr h="52242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Продукт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1442" marR="9144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Услуги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1442" marR="9144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Персонал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1442" marR="9144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  <a:tr h="346109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Функциональность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Свойства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Эффективность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      использования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Экономичность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Долговечность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Надежность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Дизайн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Стиль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1442" marR="914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Простота заказа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Доставка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Обучение потребителей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Консультация потребителей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Обслуживание и ремонт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Дополнительные услуги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Гарантия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Кредит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1442" marR="914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Компетентность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Учтивость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Способность профессионально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      проконсультировать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Надежность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Отзывчивость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Коммуникабельность 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itchFamily="18" charset="0"/>
                        </a:rPr>
                        <a:t>Профессионализм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1442" marR="914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82" name="TextBox 3"/>
          <p:cNvSpPr txBox="1">
            <a:spLocks noChangeArrowheads="1"/>
          </p:cNvSpPr>
          <p:nvPr/>
        </p:nvSpPr>
        <p:spPr bwMode="auto">
          <a:xfrm>
            <a:off x="1056377" y="654783"/>
            <a:ext cx="815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kumimoji="1" lang="ru-RU" sz="2400" dirty="0">
              <a:latin typeface="Times New Roman" pitchFamily="18" charset="0"/>
            </a:endParaRPr>
          </a:p>
          <a:p>
            <a:pPr eaLnBrk="0" hangingPunct="0"/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Cambria" pitchFamily="18" charset="0"/>
              </a:rPr>
              <a:t>Вспомним то, что было…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6884" name="Номер слайда 4"/>
          <p:cNvSpPr txBox="1">
            <a:spLocks noGrp="1"/>
          </p:cNvSpPr>
          <p:nvPr/>
        </p:nvSpPr>
        <p:spPr bwMode="auto">
          <a:xfrm>
            <a:off x="2088472" y="6207472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E63E66-8DDC-446B-B528-FBD79DE55BA0}" type="slidenum">
              <a:rPr lang="ru-RU" sz="1200">
                <a:latin typeface="+mj-lt"/>
              </a:rPr>
              <a:pPr algn="r"/>
              <a:t>1</a:t>
            </a:fld>
            <a:endParaRPr lang="ru-RU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654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64328" y="2144930"/>
            <a:ext cx="8349080" cy="68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Cambria" panose="02040503050406030204" pitchFamily="18" charset="0"/>
              </a:rPr>
              <a:t>1. Какие сотрудники вам нужны?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2749" y="907940"/>
            <a:ext cx="9652237" cy="762000"/>
          </a:xfrm>
        </p:spPr>
        <p:txBody>
          <a:bodyPr>
            <a:noAutofit/>
          </a:bodyPr>
          <a:lstStyle/>
          <a:p>
            <a:r>
              <a:rPr lang="ru-RU" sz="4000" b="1" u="sng" dirty="0">
                <a:solidFill>
                  <a:srgbClr val="004F8A"/>
                </a:solidFill>
                <a:latin typeface="Cambria" panose="02040503050406030204" pitchFamily="18" charset="0"/>
              </a:rPr>
              <a:t>РАЗДЕЛ 4. Организационный план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64328" y="2952749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Cambria" panose="02040503050406030204" pitchFamily="18" charset="0"/>
              </a:rPr>
              <a:t>2. Что они должны уметь делать?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80492" y="3632470"/>
            <a:ext cx="73128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Cambria" panose="02040503050406030204" pitchFamily="18" charset="0"/>
              </a:rPr>
              <a:t>3. Где и как вы их сможете найти?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98964" y="4302780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Cambria" panose="02040503050406030204" pitchFamily="18" charset="0"/>
              </a:rPr>
              <a:t>4. Сколько вы им будете готовы платить?</a:t>
            </a:r>
          </a:p>
        </p:txBody>
      </p:sp>
    </p:spTree>
    <p:extLst>
      <p:ext uri="{BB962C8B-B14F-4D97-AF65-F5344CB8AC3E}">
        <p14:creationId xmlns:p14="http://schemas.microsoft.com/office/powerpoint/2010/main" val="15695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  <p:bldP spid="9" grpId="0"/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40084"/>
            <a:ext cx="4267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Cambria" panose="02040503050406030204" pitchFamily="18" charset="0"/>
              </a:rPr>
              <a:t>Маркетинг – это…</a:t>
            </a:r>
          </a:p>
        </p:txBody>
      </p:sp>
      <p:sp>
        <p:nvSpPr>
          <p:cNvPr id="29700" name="Номер слайда 4"/>
          <p:cNvSpPr txBox="1">
            <a:spLocks noGrp="1"/>
          </p:cNvSpPr>
          <p:nvPr/>
        </p:nvSpPr>
        <p:spPr bwMode="auto">
          <a:xfrm>
            <a:off x="2057400" y="618594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121029BF-7E8F-4208-ACF7-E3B4D933504F}" type="slidenum">
              <a:rPr lang="ru-RU" sz="1200">
                <a:latin typeface="Arial Black" pitchFamily="34" charset="0"/>
              </a:rPr>
              <a:pPr/>
              <a:t>2</a:t>
            </a:fld>
            <a:endParaRPr lang="ru-RU" sz="1200" dirty="0">
              <a:latin typeface="Arial Black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6477000" y="1219200"/>
            <a:ext cx="3733800" cy="4937760"/>
          </a:xfrm>
        </p:spPr>
        <p:txBody>
          <a:bodyPr>
            <a:normAutofit/>
          </a:bodyPr>
          <a:lstStyle/>
          <a:p>
            <a:endParaRPr lang="ru-RU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ru-RU" sz="3600" dirty="0">
              <a:latin typeface="Cambria" panose="02040503050406030204" pitchFamily="18" charset="0"/>
            </a:endParaRPr>
          </a:p>
          <a:p>
            <a:r>
              <a:rPr lang="ru-RU" sz="3600" dirty="0">
                <a:latin typeface="Cambria" panose="02040503050406030204" pitchFamily="18" charset="0"/>
              </a:rPr>
              <a:t>Товар</a:t>
            </a:r>
          </a:p>
          <a:p>
            <a:r>
              <a:rPr lang="ru-RU" sz="3600" dirty="0">
                <a:latin typeface="Cambria" panose="02040503050406030204" pitchFamily="18" charset="0"/>
              </a:rPr>
              <a:t>Цена</a:t>
            </a:r>
          </a:p>
          <a:p>
            <a:r>
              <a:rPr lang="ru-RU" sz="3600" dirty="0">
                <a:latin typeface="Cambria" panose="02040503050406030204" pitchFamily="18" charset="0"/>
              </a:rPr>
              <a:t>Продвижение</a:t>
            </a:r>
          </a:p>
          <a:p>
            <a:r>
              <a:rPr lang="ru-RU" sz="3600" dirty="0">
                <a:latin typeface="Cambria" panose="02040503050406030204" pitchFamily="18" charset="0"/>
              </a:rPr>
              <a:t>Распределение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045368" y="1132808"/>
            <a:ext cx="8229600" cy="609600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sng" dirty="0">
                <a:solidFill>
                  <a:srgbClr val="004F8A"/>
                </a:solidFill>
                <a:latin typeface="Cambria" panose="02040503050406030204" pitchFamily="18" charset="0"/>
              </a:rPr>
              <a:t>РАЗДЕЛ 3. План маркетинга</a:t>
            </a:r>
          </a:p>
        </p:txBody>
      </p:sp>
    </p:spTree>
    <p:extLst>
      <p:ext uri="{BB962C8B-B14F-4D97-AF65-F5344CB8AC3E}">
        <p14:creationId xmlns:p14="http://schemas.microsoft.com/office/powerpoint/2010/main" val="25405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538" y="5452616"/>
            <a:ext cx="8458200" cy="556601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rgbClr val="B17BC7"/>
                </a:solidFill>
              </a:rPr>
              <a:t>Ваш потребитель…какой он?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366" y="1492941"/>
            <a:ext cx="4029206" cy="268125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562252" y="640660"/>
            <a:ext cx="5207251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12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92D05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 и пол;</a:t>
            </a:r>
            <a:endParaRPr lang="ru-RU" sz="2800" b="1" dirty="0">
              <a:solidFill>
                <a:srgbClr val="92D05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12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92D05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доход;</a:t>
            </a:r>
            <a:endParaRPr lang="ru-RU" sz="2800" b="1" dirty="0">
              <a:solidFill>
                <a:srgbClr val="92D05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12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92D05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 семьи;</a:t>
            </a:r>
            <a:endParaRPr lang="ru-RU" sz="2800" b="1" dirty="0">
              <a:solidFill>
                <a:srgbClr val="92D05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12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92D05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сфера деятельности;</a:t>
            </a:r>
            <a:endParaRPr lang="ru-RU" sz="2800" b="1" dirty="0">
              <a:solidFill>
                <a:srgbClr val="92D05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12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92D05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выбора продукта;</a:t>
            </a:r>
            <a:endParaRPr lang="en-US" sz="2800" b="1" dirty="0">
              <a:solidFill>
                <a:srgbClr val="92D05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12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92D05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бывают;</a:t>
            </a:r>
            <a:endParaRPr lang="en-US" sz="2800" b="1" dirty="0">
              <a:solidFill>
                <a:srgbClr val="92D050"/>
              </a:solidFill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12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b="1" dirty="0">
                <a:solidFill>
                  <a:srgbClr val="92D05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читают и т.д.</a:t>
            </a:r>
          </a:p>
        </p:txBody>
      </p:sp>
    </p:spTree>
    <p:extLst>
      <p:ext uri="{BB962C8B-B14F-4D97-AF65-F5344CB8AC3E}">
        <p14:creationId xmlns:p14="http://schemas.microsoft.com/office/powerpoint/2010/main" val="376482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1905000" y="2209800"/>
            <a:ext cx="9448800" cy="1371600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chemeClr val="accent4"/>
                </a:solidFill>
                <a:latin typeface="Cambria" panose="02040503050406030204" pitchFamily="18" charset="0"/>
              </a:rPr>
              <a:t>Какой результат вы хотите получить от продвижения?</a:t>
            </a:r>
          </a:p>
          <a:p>
            <a:pPr marL="0" indent="0">
              <a:buNone/>
            </a:pPr>
            <a:r>
              <a:rPr lang="ru-RU" sz="4800" dirty="0">
                <a:latin typeface="Cambria" panose="02040503050406030204" pitchFamily="18" charset="0"/>
              </a:rPr>
              <a:t>   </a:t>
            </a:r>
          </a:p>
          <a:p>
            <a:pPr marL="0" indent="0">
              <a:buNone/>
            </a:pPr>
            <a:r>
              <a:rPr lang="ru-RU" sz="4800" dirty="0">
                <a:latin typeface="Cambria" panose="02040503050406030204" pitchFamily="18" charset="0"/>
              </a:rPr>
              <a:t>   ваши варианты…</a:t>
            </a:r>
          </a:p>
        </p:txBody>
      </p:sp>
    </p:spTree>
    <p:extLst>
      <p:ext uri="{BB962C8B-B14F-4D97-AF65-F5344CB8AC3E}">
        <p14:creationId xmlns:p14="http://schemas.microsoft.com/office/powerpoint/2010/main" val="14619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419191" y="2019300"/>
            <a:ext cx="8277885" cy="228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Какие способы продвижения вы знаете? 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217691" y="2269748"/>
            <a:ext cx="1828800" cy="1785104"/>
            <a:chOff x="762000" y="2286000"/>
            <a:chExt cx="1828800" cy="1785104"/>
          </a:xfrm>
        </p:grpSpPr>
        <p:sp>
          <p:nvSpPr>
            <p:cNvPr id="8" name="Овал 7"/>
            <p:cNvSpPr/>
            <p:nvPr/>
          </p:nvSpPr>
          <p:spPr>
            <a:xfrm>
              <a:off x="762000" y="2286000"/>
              <a:ext cx="1828800" cy="1752600"/>
            </a:xfrm>
            <a:prstGeom prst="ellipse">
              <a:avLst/>
            </a:prstGeom>
            <a:solidFill>
              <a:srgbClr val="92D05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19200" y="2286000"/>
              <a:ext cx="76200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0" b="1" dirty="0">
                  <a:solidFill>
                    <a:prstClr val="white">
                      <a:lumMod val="65000"/>
                    </a:prstClr>
                  </a:solidFill>
                  <a:latin typeface="Georgia" pitchFamily="18" charset="0"/>
                  <a:cs typeface="Arial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550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8610600" cy="685800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ru-RU" sz="3200" b="1" dirty="0">
                <a:solidFill>
                  <a:srgbClr val="C00000"/>
                </a:solidFill>
              </a:rPr>
              <a:t>Комплекс продвижения продукции: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3254" name="Номер слайда 4"/>
          <p:cNvSpPr txBox="1">
            <a:spLocks noGrp="1"/>
          </p:cNvSpPr>
          <p:nvPr/>
        </p:nvSpPr>
        <p:spPr bwMode="auto">
          <a:xfrm>
            <a:off x="213360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5D29775A-6919-478E-8BD0-ED3EA46E0995}" type="slidenum">
              <a:rPr lang="ru-RU" sz="1200">
                <a:latin typeface="Arial Black" pitchFamily="34" charset="0"/>
              </a:rPr>
              <a:pPr/>
              <a:t>6</a:t>
            </a:fld>
            <a:endParaRPr lang="ru-RU" sz="1200">
              <a:latin typeface="Arial Black" pitchFamily="34" charset="0"/>
            </a:endParaRPr>
          </a:p>
        </p:txBody>
      </p:sp>
      <p:pic>
        <p:nvPicPr>
          <p:cNvPr id="53251" name="Picture 7" descr="D:\Личная папка\Рабочий стол\Картинки продвижение+бренд\d18f-d0b1d180d0b5d0bdd0b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3429000"/>
            <a:ext cx="3429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Объект 3"/>
          <p:cNvPicPr>
            <a:picLocks noChangeArrowheads="1"/>
          </p:cNvPicPr>
          <p:nvPr/>
        </p:nvPicPr>
        <p:blipFill>
          <a:blip r:embed="rId3"/>
          <a:srcRect r="-31" b="-311"/>
          <a:stretch>
            <a:fillRect/>
          </a:stretch>
        </p:blipFill>
        <p:spPr bwMode="auto">
          <a:xfrm>
            <a:off x="2105108" y="1143000"/>
            <a:ext cx="7543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49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1277293" y="1905000"/>
            <a:ext cx="1828800" cy="1785104"/>
            <a:chOff x="685800" y="1872496"/>
            <a:chExt cx="1828800" cy="1785104"/>
          </a:xfrm>
          <a:solidFill>
            <a:srgbClr val="92D050"/>
          </a:solidFill>
        </p:grpSpPr>
        <p:sp>
          <p:nvSpPr>
            <p:cNvPr id="14" name="Овал 13"/>
            <p:cNvSpPr/>
            <p:nvPr/>
          </p:nvSpPr>
          <p:spPr>
            <a:xfrm>
              <a:off x="685800" y="1905000"/>
              <a:ext cx="1828800" cy="1752600"/>
            </a:xfrm>
            <a:prstGeom prst="ellipse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43000" y="1872496"/>
              <a:ext cx="76200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0" b="1" dirty="0">
                  <a:solidFill>
                    <a:prstClr val="white">
                      <a:lumMod val="65000"/>
                    </a:prstClr>
                  </a:solidFill>
                  <a:latin typeface="Georgia" pitchFamily="18" charset="0"/>
                  <a:cs typeface="Arial" pitchFamily="34" charset="0"/>
                </a:rPr>
                <a:t>?</a:t>
              </a:r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563293" y="1823519"/>
            <a:ext cx="8287693" cy="228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defRPr/>
            </a:pPr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А какие из них больше подойдут вашему товару и клиенту?</a:t>
            </a:r>
          </a:p>
        </p:txBody>
      </p:sp>
    </p:spTree>
    <p:extLst>
      <p:ext uri="{BB962C8B-B14F-4D97-AF65-F5344CB8AC3E}">
        <p14:creationId xmlns:p14="http://schemas.microsoft.com/office/powerpoint/2010/main" val="263212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9070" y="436045"/>
            <a:ext cx="8229600" cy="6096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>
                <a:solidFill>
                  <a:srgbClr val="B17BC7"/>
                </a:solidFill>
                <a:latin typeface="Cambria" panose="02040503050406030204" pitchFamily="18" charset="0"/>
              </a:rPr>
              <a:t>2 правила!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2069071" y="2435435"/>
            <a:ext cx="3772899" cy="3203739"/>
            <a:chOff x="765048" y="4634374"/>
            <a:chExt cx="3772899" cy="3203739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5048" y="5579449"/>
              <a:ext cx="3643007" cy="2258664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42547" y="4931748"/>
              <a:ext cx="1295400" cy="1295400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5048" y="4634374"/>
              <a:ext cx="1600200" cy="106486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/>
        </p:nvGrpSpPr>
        <p:grpSpPr>
          <a:xfrm>
            <a:off x="6863549" y="2967864"/>
            <a:ext cx="3528640" cy="2568530"/>
            <a:chOff x="5715000" y="3837340"/>
            <a:chExt cx="3171088" cy="2287235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15000" y="4305300"/>
              <a:ext cx="2934315" cy="1819275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106770" y="3837340"/>
              <a:ext cx="779318" cy="106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>
                  <a:solidFill>
                    <a:srgbClr val="DE4218"/>
                  </a:solidFill>
                  <a:latin typeface="Georgia" pitchFamily="18" charset="0"/>
                  <a:cs typeface="Arial" pitchFamily="34" charset="0"/>
                </a:rPr>
                <a:t>$</a:t>
              </a:r>
              <a:endParaRPr lang="ru-RU" sz="7200" b="1" dirty="0">
                <a:solidFill>
                  <a:srgbClr val="DE4218"/>
                </a:solidFill>
                <a:latin typeface="Georgia" pitchFamily="18" charset="0"/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888949" y="2780345"/>
            <a:ext cx="779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>
                    <a:lumMod val="50000"/>
                  </a:schemeClr>
                </a:solidFill>
                <a:latin typeface="Georgia" pitchFamily="18" charset="0"/>
                <a:cs typeface="Arial" pitchFamily="34" charset="0"/>
              </a:rPr>
              <a:t>$</a:t>
            </a:r>
            <a:endParaRPr lang="ru-RU" sz="7200" b="1" dirty="0">
              <a:solidFill>
                <a:schemeClr val="bg1">
                  <a:lumMod val="50000"/>
                </a:schemeClr>
              </a:solidFill>
              <a:latin typeface="Georgia" pitchFamily="18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172200" y="1627910"/>
            <a:ext cx="0" cy="4163291"/>
          </a:xfrm>
          <a:prstGeom prst="line">
            <a:avLst/>
          </a:prstGeom>
          <a:ln w="38100">
            <a:solidFill>
              <a:srgbClr val="B17BC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63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E63CA-D534-45C8-B029-4ABE0B54C77A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3132500" y="1229007"/>
            <a:ext cx="8535154" cy="3352800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Что должны будут сделать люди после того, как вы используете маркетинг?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152808" y="1781962"/>
            <a:ext cx="1828800" cy="1785104"/>
            <a:chOff x="685800" y="1872496"/>
            <a:chExt cx="1828800" cy="1785104"/>
          </a:xfrm>
          <a:solidFill>
            <a:srgbClr val="92D050"/>
          </a:solidFill>
        </p:grpSpPr>
        <p:sp>
          <p:nvSpPr>
            <p:cNvPr id="6" name="Овал 5"/>
            <p:cNvSpPr/>
            <p:nvPr/>
          </p:nvSpPr>
          <p:spPr>
            <a:xfrm>
              <a:off x="685800" y="1905000"/>
              <a:ext cx="1828800" cy="1752600"/>
            </a:xfrm>
            <a:prstGeom prst="ellipse">
              <a:avLst/>
            </a:prstGeom>
            <a:grp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43000" y="1872496"/>
              <a:ext cx="76200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0" b="1" dirty="0">
                  <a:solidFill>
                    <a:prstClr val="white">
                      <a:lumMod val="65000"/>
                    </a:prstClr>
                  </a:solidFill>
                  <a:latin typeface="Georgia" pitchFamily="18" charset="0"/>
                  <a:cs typeface="Arial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149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188</Words>
  <Application>Microsoft Office PowerPoint</Application>
  <PresentationFormat>Широкоэкранный</PresentationFormat>
  <Paragraphs>74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Cambria</vt:lpstr>
      <vt:lpstr>Georgia</vt:lpstr>
      <vt:lpstr>Times New Roman</vt:lpstr>
      <vt:lpstr>Wingdings</vt:lpstr>
      <vt:lpstr>Тема Office</vt:lpstr>
      <vt:lpstr>Презентация PowerPoint</vt:lpstr>
      <vt:lpstr>Маркетинг – это…</vt:lpstr>
      <vt:lpstr>Ваш потребитель…какой он? </vt:lpstr>
      <vt:lpstr>Презентация PowerPoint</vt:lpstr>
      <vt:lpstr>Презентация PowerPoint</vt:lpstr>
      <vt:lpstr>Комплекс продвижения продукции: </vt:lpstr>
      <vt:lpstr>Презентация PowerPoint</vt:lpstr>
      <vt:lpstr>2 правила!</vt:lpstr>
      <vt:lpstr>     </vt:lpstr>
      <vt:lpstr>РАЗДЕЛ 4. Организационный план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Н. Томашевская</dc:creator>
  <cp:lastModifiedBy>user</cp:lastModifiedBy>
  <cp:revision>3</cp:revision>
  <dcterms:created xsi:type="dcterms:W3CDTF">2017-10-06T10:36:58Z</dcterms:created>
  <dcterms:modified xsi:type="dcterms:W3CDTF">2018-10-18T09:03:47Z</dcterms:modified>
</cp:coreProperties>
</file>